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varScale="1">
        <p:scale>
          <a:sx n="13" d="100"/>
          <a:sy n="13" d="100"/>
        </p:scale>
        <p:origin x="2202" y="90"/>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5/15/2026</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938992"/>
          </a:xfrm>
          <a:prstGeom prst="rect">
            <a:avLst/>
          </a:prstGeom>
          <a:noFill/>
        </p:spPr>
        <p:txBody>
          <a:bodyPr wrap="square" rtlCol="0">
            <a:spAutoFit/>
          </a:bodyPr>
          <a:lstStyle/>
          <a:p>
            <a:pPr algn="ctr"/>
            <a:r>
              <a:rPr lang="en-US" sz="6000" b="1" dirty="0" err="1">
                <a:latin typeface="Arial" charset="0"/>
                <a:ea typeface="Arial" charset="0"/>
                <a:cs typeface="Arial" charset="0"/>
              </a:rPr>
              <a:t>Evaluarea</a:t>
            </a:r>
            <a:r>
              <a:rPr lang="en-US" sz="6000" b="1" dirty="0">
                <a:latin typeface="Arial" charset="0"/>
                <a:ea typeface="Arial" charset="0"/>
                <a:cs typeface="Arial" charset="0"/>
              </a:rPr>
              <a:t> </a:t>
            </a:r>
            <a:r>
              <a:rPr lang="en-US" sz="6000" b="1" dirty="0" err="1">
                <a:latin typeface="Arial" charset="0"/>
                <a:ea typeface="Arial" charset="0"/>
                <a:cs typeface="Arial" charset="0"/>
              </a:rPr>
              <a:t>potențialului</a:t>
            </a:r>
            <a:r>
              <a:rPr lang="en-US" sz="6000" b="1" dirty="0">
                <a:latin typeface="Arial" charset="0"/>
                <a:ea typeface="Arial" charset="0"/>
                <a:cs typeface="Arial" charset="0"/>
              </a:rPr>
              <a:t> </a:t>
            </a:r>
            <a:r>
              <a:rPr lang="en-US" sz="6000" b="1" dirty="0" err="1">
                <a:latin typeface="Arial" charset="0"/>
                <a:ea typeface="Arial" charset="0"/>
                <a:cs typeface="Arial" charset="0"/>
              </a:rPr>
              <a:t>adaptativ</a:t>
            </a:r>
            <a:r>
              <a:rPr lang="en-US" sz="6000" b="1" dirty="0">
                <a:latin typeface="Arial" charset="0"/>
                <a:ea typeface="Arial" charset="0"/>
                <a:cs typeface="Arial" charset="0"/>
              </a:rPr>
              <a:t> al </a:t>
            </a:r>
            <a:r>
              <a:rPr lang="en-US" sz="6000" b="1" dirty="0" err="1">
                <a:latin typeface="Arial" charset="0"/>
                <a:ea typeface="Arial" charset="0"/>
                <a:cs typeface="Arial" charset="0"/>
              </a:rPr>
              <a:t>fagului</a:t>
            </a:r>
            <a:r>
              <a:rPr lang="en-US" sz="6000" b="1" dirty="0">
                <a:latin typeface="Arial" charset="0"/>
                <a:ea typeface="Arial" charset="0"/>
                <a:cs typeface="Arial" charset="0"/>
              </a:rPr>
              <a:t> </a:t>
            </a:r>
            <a:r>
              <a:rPr lang="en-US" sz="6000" b="1" dirty="0" err="1">
                <a:latin typeface="Arial" charset="0"/>
                <a:ea typeface="Arial" charset="0"/>
                <a:cs typeface="Arial" charset="0"/>
              </a:rPr>
              <a:t>în</a:t>
            </a:r>
            <a:r>
              <a:rPr lang="en-US" sz="6000" b="1" dirty="0">
                <a:latin typeface="Arial" charset="0"/>
                <a:ea typeface="Arial" charset="0"/>
                <a:cs typeface="Arial" charset="0"/>
              </a:rPr>
              <a:t> </a:t>
            </a:r>
            <a:r>
              <a:rPr lang="en-US" sz="6000" b="1" dirty="0" err="1">
                <a:latin typeface="Arial" charset="0"/>
                <a:ea typeface="Arial" charset="0"/>
                <a:cs typeface="Arial" charset="0"/>
              </a:rPr>
              <a:t>culturi</a:t>
            </a:r>
            <a:r>
              <a:rPr lang="en-US" sz="6000" b="1" dirty="0">
                <a:latin typeface="Arial" charset="0"/>
                <a:ea typeface="Arial" charset="0"/>
                <a:cs typeface="Arial" charset="0"/>
              </a:rPr>
              <a:t> de </a:t>
            </a:r>
            <a:r>
              <a:rPr lang="en-US" sz="6000" b="1" dirty="0" err="1">
                <a:latin typeface="Arial" charset="0"/>
                <a:ea typeface="Arial" charset="0"/>
                <a:cs typeface="Arial" charset="0"/>
              </a:rPr>
              <a:t>proveniență</a:t>
            </a:r>
            <a:r>
              <a:rPr lang="en-US" sz="6000" b="1" dirty="0">
                <a:latin typeface="Arial" charset="0"/>
                <a:ea typeface="Arial" charset="0"/>
                <a:cs typeface="Arial" charset="0"/>
              </a:rPr>
              <a:t> din </a:t>
            </a:r>
            <a:r>
              <a:rPr lang="en-US" sz="6000" b="1" dirty="0" err="1">
                <a:latin typeface="Arial" charset="0"/>
                <a:ea typeface="Arial" charset="0"/>
                <a:cs typeface="Arial" charset="0"/>
              </a:rPr>
              <a:t>România</a:t>
            </a:r>
            <a:r>
              <a:rPr lang="en-US" sz="6000" b="1" dirty="0">
                <a:latin typeface="Arial" charset="0"/>
                <a:ea typeface="Arial" charset="0"/>
                <a:cs typeface="Arial" charset="0"/>
              </a:rPr>
              <a:t>  </a:t>
            </a:r>
          </a:p>
        </p:txBody>
      </p:sp>
      <p:sp>
        <p:nvSpPr>
          <p:cNvPr id="19" name="TextBox 18"/>
          <p:cNvSpPr txBox="1"/>
          <p:nvPr/>
        </p:nvSpPr>
        <p:spPr>
          <a:xfrm>
            <a:off x="1771853" y="8660612"/>
            <a:ext cx="28359197" cy="646331"/>
          </a:xfrm>
          <a:prstGeom prst="rect">
            <a:avLst/>
          </a:prstGeom>
          <a:noFill/>
        </p:spPr>
        <p:txBody>
          <a:bodyPr wrap="square" rtlCol="0">
            <a:spAutoFit/>
          </a:bodyPr>
          <a:lstStyle/>
          <a:p>
            <a:pPr algn="r"/>
            <a:r>
              <a:rPr lang="en-US" sz="3600" b="1" dirty="0">
                <a:latin typeface="Arial" charset="0"/>
                <a:ea typeface="Arial" charset="0"/>
                <a:cs typeface="Arial" charset="0"/>
              </a:rPr>
              <a:t>BESLIU Emanuel,  BUDEANU Marius, CURTU Alexandru Lucian </a:t>
            </a:r>
          </a:p>
        </p:txBody>
      </p:sp>
      <p:sp>
        <p:nvSpPr>
          <p:cNvPr id="20" name="TextBox 19"/>
          <p:cNvSpPr txBox="1"/>
          <p:nvPr/>
        </p:nvSpPr>
        <p:spPr>
          <a:xfrm>
            <a:off x="1746653" y="10358316"/>
            <a:ext cx="28776842" cy="3170099"/>
          </a:xfrm>
          <a:prstGeom prst="rect">
            <a:avLst/>
          </a:prstGeom>
          <a:noFill/>
        </p:spPr>
        <p:txBody>
          <a:bodyPr wrap="square" rtlCol="0">
            <a:spAutoFit/>
          </a:bodyPr>
          <a:lstStyle/>
          <a:p>
            <a:r>
              <a:rPr lang="ro-RO" sz="4000" b="1" dirty="0">
                <a:latin typeface="Arial" charset="0"/>
                <a:ea typeface="Arial" charset="0"/>
                <a:cs typeface="Arial" charset="0"/>
              </a:rPr>
              <a:t>INTRODUCERE </a:t>
            </a:r>
            <a:endParaRPr lang="ro-RO" sz="4000" b="1" dirty="0">
              <a:solidFill>
                <a:srgbClr val="FF0000"/>
              </a:solidFill>
              <a:latin typeface="Arial" charset="0"/>
              <a:ea typeface="Arial" charset="0"/>
              <a:cs typeface="Arial" charset="0"/>
            </a:endParaRPr>
          </a:p>
          <a:p>
            <a:pPr algn="just"/>
            <a:r>
              <a:rPr lang="en-US" sz="3200" b="1" dirty="0">
                <a:latin typeface="Arial" charset="0"/>
                <a:ea typeface="Arial" charset="0"/>
                <a:cs typeface="Arial" charset="0"/>
              </a:rPr>
              <a:t>Potențialul </a:t>
            </a:r>
            <a:r>
              <a:rPr lang="en-US" sz="3200" b="1" dirty="0" err="1">
                <a:latin typeface="Arial" charset="0"/>
                <a:ea typeface="Arial" charset="0"/>
                <a:cs typeface="Arial" charset="0"/>
              </a:rPr>
              <a:t>adaptativ</a:t>
            </a:r>
            <a:r>
              <a:rPr lang="en-US" sz="3200" b="1" dirty="0">
                <a:latin typeface="Arial" charset="0"/>
                <a:ea typeface="Arial" charset="0"/>
                <a:cs typeface="Arial" charset="0"/>
              </a:rPr>
              <a:t> </a:t>
            </a:r>
            <a:r>
              <a:rPr lang="en-US" sz="3200" b="1" dirty="0" err="1">
                <a:latin typeface="Arial" charset="0"/>
                <a:ea typeface="Arial" charset="0"/>
                <a:cs typeface="Arial" charset="0"/>
              </a:rPr>
              <a:t>este</a:t>
            </a:r>
            <a:r>
              <a:rPr lang="en-US" sz="3200" b="1" dirty="0">
                <a:latin typeface="Arial" charset="0"/>
                <a:ea typeface="Arial" charset="0"/>
                <a:cs typeface="Arial" charset="0"/>
              </a:rPr>
              <a:t> </a:t>
            </a:r>
            <a:r>
              <a:rPr lang="en-US" sz="3200" b="1" dirty="0" err="1">
                <a:latin typeface="Arial" charset="0"/>
                <a:ea typeface="Arial" charset="0"/>
                <a:cs typeface="Arial" charset="0"/>
              </a:rPr>
              <a:t>definit</a:t>
            </a:r>
            <a:r>
              <a:rPr lang="en-US" sz="3200" b="1" dirty="0">
                <a:latin typeface="Arial" charset="0"/>
                <a:ea typeface="Arial" charset="0"/>
                <a:cs typeface="Arial" charset="0"/>
              </a:rPr>
              <a:t> ca </a:t>
            </a:r>
            <a:r>
              <a:rPr lang="en-US" sz="3200" b="1" dirty="0" err="1">
                <a:latin typeface="Arial" charset="0"/>
                <a:ea typeface="Arial" charset="0"/>
                <a:cs typeface="Arial" charset="0"/>
              </a:rPr>
              <a:t>fiind</a:t>
            </a:r>
            <a:r>
              <a:rPr lang="en-US" sz="3200" b="1" dirty="0">
                <a:latin typeface="Arial" charset="0"/>
                <a:ea typeface="Arial" charset="0"/>
                <a:cs typeface="Arial" charset="0"/>
              </a:rPr>
              <a:t> </a:t>
            </a:r>
            <a:r>
              <a:rPr lang="en-US" sz="3200" b="1" dirty="0" err="1">
                <a:latin typeface="Arial" charset="0"/>
                <a:ea typeface="Arial" charset="0"/>
                <a:cs typeface="Arial" charset="0"/>
              </a:rPr>
              <a:t>funcția</a:t>
            </a:r>
            <a:r>
              <a:rPr lang="en-US" sz="3200" b="1" dirty="0">
                <a:latin typeface="Arial" charset="0"/>
                <a:ea typeface="Arial" charset="0"/>
                <a:cs typeface="Arial" charset="0"/>
              </a:rPr>
              <a:t> </a:t>
            </a:r>
            <a:r>
              <a:rPr lang="en-US" sz="3200" b="1" dirty="0" err="1">
                <a:latin typeface="Arial" charset="0"/>
                <a:ea typeface="Arial" charset="0"/>
                <a:cs typeface="Arial" charset="0"/>
              </a:rPr>
              <a:t>unui</a:t>
            </a:r>
            <a:r>
              <a:rPr lang="en-US" sz="3200" b="1" dirty="0">
                <a:latin typeface="Arial" charset="0"/>
                <a:ea typeface="Arial" charset="0"/>
                <a:cs typeface="Arial" charset="0"/>
              </a:rPr>
              <a:t> complex de </a:t>
            </a:r>
            <a:r>
              <a:rPr lang="en-US" sz="3200" b="1" dirty="0" err="1">
                <a:latin typeface="Arial" charset="0"/>
                <a:ea typeface="Arial" charset="0"/>
                <a:cs typeface="Arial" charset="0"/>
              </a:rPr>
              <a:t>factori</a:t>
            </a:r>
            <a:r>
              <a:rPr lang="en-US" sz="3200" b="1" dirty="0">
                <a:latin typeface="Arial" charset="0"/>
                <a:ea typeface="Arial" charset="0"/>
                <a:cs typeface="Arial" charset="0"/>
              </a:rPr>
              <a:t> </a:t>
            </a:r>
            <a:r>
              <a:rPr lang="en-US" sz="3200" b="1" dirty="0" err="1">
                <a:latin typeface="Arial" charset="0"/>
                <a:ea typeface="Arial" charset="0"/>
                <a:cs typeface="Arial" charset="0"/>
              </a:rPr>
              <a:t>biologici</a:t>
            </a:r>
            <a:r>
              <a:rPr lang="en-US" sz="3200" b="1" dirty="0">
                <a:latin typeface="Arial" charset="0"/>
                <a:ea typeface="Arial" charset="0"/>
                <a:cs typeface="Arial" charset="0"/>
              </a:rPr>
              <a:t>, </a:t>
            </a:r>
            <a:r>
              <a:rPr lang="en-US" sz="3200" b="1" dirty="0" err="1">
                <a:latin typeface="Arial" charset="0"/>
                <a:ea typeface="Arial" charset="0"/>
                <a:cs typeface="Arial" charset="0"/>
              </a:rPr>
              <a:t>fiziologici</a:t>
            </a:r>
            <a:r>
              <a:rPr lang="en-US" sz="3200" b="1" dirty="0">
                <a:latin typeface="Arial" charset="0"/>
                <a:ea typeface="Arial" charset="0"/>
                <a:cs typeface="Arial" charset="0"/>
              </a:rPr>
              <a:t> </a:t>
            </a:r>
            <a:r>
              <a:rPr lang="en-US" sz="3200" b="1" dirty="0" err="1">
                <a:latin typeface="Arial" charset="0"/>
                <a:ea typeface="Arial" charset="0"/>
                <a:cs typeface="Arial" charset="0"/>
              </a:rPr>
              <a:t>și</a:t>
            </a:r>
            <a:r>
              <a:rPr lang="en-US" sz="3200" b="1" dirty="0">
                <a:latin typeface="Arial" charset="0"/>
                <a:ea typeface="Arial" charset="0"/>
                <a:cs typeface="Arial" charset="0"/>
              </a:rPr>
              <a:t> </a:t>
            </a:r>
            <a:r>
              <a:rPr lang="en-US" sz="3200" b="1" dirty="0" err="1">
                <a:latin typeface="Arial" charset="0"/>
                <a:ea typeface="Arial" charset="0"/>
                <a:cs typeface="Arial" charset="0"/>
              </a:rPr>
              <a:t>ecologici</a:t>
            </a:r>
            <a:r>
              <a:rPr lang="en-US" sz="3200" b="1" dirty="0">
                <a:latin typeface="Arial" charset="0"/>
                <a:ea typeface="Arial" charset="0"/>
                <a:cs typeface="Arial" charset="0"/>
              </a:rPr>
              <a:t>, care </a:t>
            </a:r>
            <a:r>
              <a:rPr lang="en-US" sz="3200" b="1" dirty="0" err="1">
                <a:latin typeface="Arial" charset="0"/>
                <a:ea typeface="Arial" charset="0"/>
                <a:cs typeface="Arial" charset="0"/>
              </a:rPr>
              <a:t>acționează</a:t>
            </a:r>
            <a:r>
              <a:rPr lang="en-US" sz="3200" b="1" dirty="0">
                <a:latin typeface="Arial" charset="0"/>
                <a:ea typeface="Arial" charset="0"/>
                <a:cs typeface="Arial" charset="0"/>
              </a:rPr>
              <a:t> </a:t>
            </a:r>
            <a:r>
              <a:rPr lang="en-US" sz="3200" b="1" dirty="0" err="1">
                <a:latin typeface="Arial" charset="0"/>
                <a:ea typeface="Arial" charset="0"/>
                <a:cs typeface="Arial" charset="0"/>
              </a:rPr>
              <a:t>simultan</a:t>
            </a:r>
            <a:r>
              <a:rPr lang="en-US" sz="3200" b="1" dirty="0">
                <a:latin typeface="Arial" charset="0"/>
                <a:ea typeface="Arial" charset="0"/>
                <a:cs typeface="Arial" charset="0"/>
              </a:rPr>
              <a:t> </a:t>
            </a:r>
            <a:r>
              <a:rPr lang="en-US" sz="3200" b="1" dirty="0" err="1">
                <a:latin typeface="Arial" charset="0"/>
                <a:ea typeface="Arial" charset="0"/>
                <a:cs typeface="Arial" charset="0"/>
              </a:rPr>
              <a:t>și</a:t>
            </a:r>
            <a:r>
              <a:rPr lang="en-US" sz="3200" b="1" dirty="0">
                <a:latin typeface="Arial" charset="0"/>
                <a:ea typeface="Arial" charset="0"/>
                <a:cs typeface="Arial" charset="0"/>
              </a:rPr>
              <a:t> </a:t>
            </a:r>
            <a:r>
              <a:rPr lang="en-US" sz="3200" b="1" dirty="0" err="1">
                <a:latin typeface="Arial" charset="0"/>
                <a:ea typeface="Arial" charset="0"/>
                <a:cs typeface="Arial" charset="0"/>
              </a:rPr>
              <a:t>diferit</a:t>
            </a:r>
            <a:r>
              <a:rPr lang="en-US" sz="3200" b="1" dirty="0">
                <a:latin typeface="Arial" charset="0"/>
                <a:ea typeface="Arial" charset="0"/>
                <a:cs typeface="Arial" charset="0"/>
              </a:rPr>
              <a:t> </a:t>
            </a:r>
            <a:r>
              <a:rPr lang="en-US" sz="3200" b="1" dirty="0" err="1">
                <a:latin typeface="Arial" charset="0"/>
                <a:ea typeface="Arial" charset="0"/>
                <a:cs typeface="Arial" charset="0"/>
              </a:rPr>
              <a:t>în</a:t>
            </a:r>
            <a:r>
              <a:rPr lang="en-US" sz="3200" b="1" dirty="0">
                <a:latin typeface="Arial" charset="0"/>
                <a:ea typeface="Arial" charset="0"/>
                <a:cs typeface="Arial" charset="0"/>
              </a:rPr>
              <a:t> </a:t>
            </a:r>
            <a:r>
              <a:rPr lang="en-US" sz="3200" b="1" dirty="0" err="1">
                <a:latin typeface="Arial" charset="0"/>
                <a:ea typeface="Arial" charset="0"/>
                <a:cs typeface="Arial" charset="0"/>
              </a:rPr>
              <a:t>timp</a:t>
            </a:r>
            <a:r>
              <a:rPr lang="en-US" sz="3200" b="1" dirty="0">
                <a:latin typeface="Arial" charset="0"/>
                <a:ea typeface="Arial" charset="0"/>
                <a:cs typeface="Arial" charset="0"/>
              </a:rPr>
              <a:t> </a:t>
            </a:r>
            <a:r>
              <a:rPr lang="en-US" sz="3200" b="1" dirty="0" err="1">
                <a:latin typeface="Arial" charset="0"/>
                <a:ea typeface="Arial" charset="0"/>
                <a:cs typeface="Arial" charset="0"/>
              </a:rPr>
              <a:t>și</a:t>
            </a:r>
            <a:r>
              <a:rPr lang="en-US" sz="3200" b="1" dirty="0">
                <a:latin typeface="Arial" charset="0"/>
                <a:ea typeface="Arial" charset="0"/>
                <a:cs typeface="Arial" charset="0"/>
              </a:rPr>
              <a:t> </a:t>
            </a:r>
            <a:r>
              <a:rPr lang="en-US" sz="3200" b="1" dirty="0" err="1">
                <a:latin typeface="Arial" charset="0"/>
                <a:ea typeface="Arial" charset="0"/>
                <a:cs typeface="Arial" charset="0"/>
              </a:rPr>
              <a:t>spațiu</a:t>
            </a:r>
            <a:r>
              <a:rPr lang="en-US" sz="3200" b="1" dirty="0">
                <a:latin typeface="Arial" charset="0"/>
                <a:ea typeface="Arial" charset="0"/>
                <a:cs typeface="Arial" charset="0"/>
              </a:rPr>
              <a:t>, </a:t>
            </a:r>
            <a:r>
              <a:rPr lang="en-US" sz="3200" b="1" dirty="0" err="1">
                <a:latin typeface="Arial" charset="0"/>
                <a:ea typeface="Arial" charset="0"/>
                <a:cs typeface="Arial" charset="0"/>
              </a:rPr>
              <a:t>furnizând</a:t>
            </a:r>
            <a:r>
              <a:rPr lang="en-US" sz="3200" b="1" dirty="0">
                <a:latin typeface="Arial" charset="0"/>
                <a:ea typeface="Arial" charset="0"/>
                <a:cs typeface="Arial" charset="0"/>
              </a:rPr>
              <a:t> </a:t>
            </a:r>
            <a:r>
              <a:rPr lang="en-US" sz="3200" b="1" dirty="0" err="1">
                <a:latin typeface="Arial" charset="0"/>
                <a:ea typeface="Arial" charset="0"/>
                <a:cs typeface="Arial" charset="0"/>
              </a:rPr>
              <a:t>speciilor</a:t>
            </a:r>
            <a:r>
              <a:rPr lang="en-US" sz="3200" b="1" dirty="0">
                <a:latin typeface="Arial" charset="0"/>
                <a:ea typeface="Arial" charset="0"/>
                <a:cs typeface="Arial" charset="0"/>
              </a:rPr>
              <a:t> </a:t>
            </a:r>
            <a:r>
              <a:rPr lang="en-US" sz="3200" b="1" dirty="0" err="1">
                <a:latin typeface="Arial" charset="0"/>
                <a:ea typeface="Arial" charset="0"/>
                <a:cs typeface="Arial" charset="0"/>
              </a:rPr>
              <a:t>abilitatea</a:t>
            </a:r>
            <a:r>
              <a:rPr lang="en-US" sz="3200" b="1" dirty="0">
                <a:latin typeface="Arial" charset="0"/>
                <a:ea typeface="Arial" charset="0"/>
                <a:cs typeface="Arial" charset="0"/>
              </a:rPr>
              <a:t> de a se </a:t>
            </a:r>
            <a:r>
              <a:rPr lang="en-US" sz="3200" b="1" dirty="0" err="1">
                <a:latin typeface="Arial" charset="0"/>
                <a:ea typeface="Arial" charset="0"/>
                <a:cs typeface="Arial" charset="0"/>
              </a:rPr>
              <a:t>aclimatiza</a:t>
            </a:r>
            <a:r>
              <a:rPr lang="en-US" sz="3200" b="1" dirty="0">
                <a:latin typeface="Arial" charset="0"/>
                <a:ea typeface="Arial" charset="0"/>
                <a:cs typeface="Arial" charset="0"/>
              </a:rPr>
              <a:t> la </a:t>
            </a:r>
            <a:r>
              <a:rPr lang="en-US" sz="3200" b="1" dirty="0" err="1">
                <a:latin typeface="Arial" charset="0"/>
                <a:ea typeface="Arial" charset="0"/>
                <a:cs typeface="Arial" charset="0"/>
              </a:rPr>
              <a:t>noi</a:t>
            </a:r>
            <a:r>
              <a:rPr lang="en-US" sz="3200" b="1" dirty="0">
                <a:latin typeface="Arial" charset="0"/>
                <a:ea typeface="Arial" charset="0"/>
                <a:cs typeface="Arial" charset="0"/>
              </a:rPr>
              <a:t> </a:t>
            </a:r>
            <a:r>
              <a:rPr lang="en-US" sz="3200" b="1" dirty="0" err="1">
                <a:latin typeface="Arial" charset="0"/>
                <a:ea typeface="Arial" charset="0"/>
                <a:cs typeface="Arial" charset="0"/>
              </a:rPr>
              <a:t>condiții</a:t>
            </a:r>
            <a:r>
              <a:rPr lang="en-US" sz="3200" b="1" dirty="0">
                <a:latin typeface="Arial" charset="0"/>
                <a:ea typeface="Arial" charset="0"/>
                <a:cs typeface="Arial" charset="0"/>
              </a:rPr>
              <a:t> de </a:t>
            </a:r>
            <a:r>
              <a:rPr lang="en-US" sz="3200" b="1" dirty="0" err="1">
                <a:latin typeface="Arial" charset="0"/>
                <a:ea typeface="Arial" charset="0"/>
                <a:cs typeface="Arial" charset="0"/>
              </a:rPr>
              <a:t>mediu</a:t>
            </a:r>
            <a:r>
              <a:rPr lang="en-US" sz="3200" b="1" dirty="0">
                <a:latin typeface="Arial" charset="0"/>
                <a:ea typeface="Arial" charset="0"/>
                <a:cs typeface="Arial" charset="0"/>
              </a:rPr>
              <a:t> (Royer-Tardif et al. 2021). </a:t>
            </a:r>
            <a:r>
              <a:rPr lang="en-US" sz="3200" b="1" dirty="0" err="1">
                <a:latin typeface="Arial" charset="0"/>
                <a:ea typeface="Arial" charset="0"/>
                <a:cs typeface="Arial" charset="0"/>
              </a:rPr>
              <a:t>Testarea</a:t>
            </a:r>
            <a:r>
              <a:rPr lang="en-US" sz="3200" b="1" dirty="0">
                <a:latin typeface="Arial" charset="0"/>
                <a:ea typeface="Arial" charset="0"/>
                <a:cs typeface="Arial" charset="0"/>
              </a:rPr>
              <a:t> </a:t>
            </a:r>
            <a:r>
              <a:rPr lang="en-US" sz="3200" b="1" dirty="0" err="1">
                <a:latin typeface="Arial" charset="0"/>
                <a:ea typeface="Arial" charset="0"/>
                <a:cs typeface="Arial" charset="0"/>
              </a:rPr>
              <a:t>potențialului</a:t>
            </a:r>
            <a:r>
              <a:rPr lang="en-US" sz="3200" b="1" dirty="0">
                <a:latin typeface="Arial" charset="0"/>
                <a:ea typeface="Arial" charset="0"/>
                <a:cs typeface="Arial" charset="0"/>
              </a:rPr>
              <a:t> </a:t>
            </a:r>
            <a:r>
              <a:rPr lang="en-US" sz="3200" b="1" dirty="0" err="1">
                <a:latin typeface="Arial" charset="0"/>
                <a:ea typeface="Arial" charset="0"/>
                <a:cs typeface="Arial" charset="0"/>
              </a:rPr>
              <a:t>adaptativ</a:t>
            </a:r>
            <a:r>
              <a:rPr lang="en-US" sz="3200" b="1" dirty="0">
                <a:latin typeface="Arial" charset="0"/>
                <a:ea typeface="Arial" charset="0"/>
                <a:cs typeface="Arial" charset="0"/>
              </a:rPr>
              <a:t> al </a:t>
            </a:r>
            <a:r>
              <a:rPr lang="en-US" sz="3200" b="1" dirty="0" err="1">
                <a:latin typeface="Arial" charset="0"/>
                <a:ea typeface="Arial" charset="0"/>
                <a:cs typeface="Arial" charset="0"/>
              </a:rPr>
              <a:t>speciei</a:t>
            </a:r>
            <a:r>
              <a:rPr lang="en-US" sz="3200" b="1" dirty="0">
                <a:latin typeface="Arial" charset="0"/>
                <a:ea typeface="Arial" charset="0"/>
                <a:cs typeface="Arial" charset="0"/>
              </a:rPr>
              <a:t> </a:t>
            </a:r>
            <a:r>
              <a:rPr lang="en-US" sz="3200" b="1" i="1" dirty="0">
                <a:latin typeface="Arial" charset="0"/>
                <a:ea typeface="Arial" charset="0"/>
                <a:cs typeface="Arial" charset="0"/>
              </a:rPr>
              <a:t>Fagus sylvatica </a:t>
            </a:r>
            <a:r>
              <a:rPr lang="en-US" sz="3200" b="1" dirty="0" err="1">
                <a:latin typeface="Arial" charset="0"/>
                <a:ea typeface="Arial" charset="0"/>
                <a:cs typeface="Arial" charset="0"/>
              </a:rPr>
              <a:t>poate</a:t>
            </a:r>
            <a:r>
              <a:rPr lang="en-US" sz="3200" b="1" dirty="0">
                <a:latin typeface="Arial" charset="0"/>
                <a:ea typeface="Arial" charset="0"/>
                <a:cs typeface="Arial" charset="0"/>
              </a:rPr>
              <a:t> fi </a:t>
            </a:r>
            <a:r>
              <a:rPr lang="en-US" sz="3200" b="1" dirty="0" err="1">
                <a:latin typeface="Arial" charset="0"/>
                <a:ea typeface="Arial" charset="0"/>
                <a:cs typeface="Arial" charset="0"/>
              </a:rPr>
              <a:t>realizată</a:t>
            </a:r>
            <a:r>
              <a:rPr lang="en-US" sz="3200" b="1" dirty="0">
                <a:latin typeface="Arial" charset="0"/>
                <a:ea typeface="Arial" charset="0"/>
                <a:cs typeface="Arial" charset="0"/>
              </a:rPr>
              <a:t> </a:t>
            </a:r>
            <a:r>
              <a:rPr lang="en-US" sz="3200" b="1" dirty="0" err="1">
                <a:latin typeface="Arial" charset="0"/>
                <a:ea typeface="Arial" charset="0"/>
                <a:cs typeface="Arial" charset="0"/>
              </a:rPr>
              <a:t>eficient</a:t>
            </a:r>
            <a:r>
              <a:rPr lang="en-US" sz="3200" b="1" dirty="0">
                <a:latin typeface="Arial" charset="0"/>
                <a:ea typeface="Arial" charset="0"/>
                <a:cs typeface="Arial" charset="0"/>
              </a:rPr>
              <a:t> </a:t>
            </a:r>
            <a:r>
              <a:rPr lang="en-US" sz="3200" b="1" dirty="0" err="1">
                <a:latin typeface="Arial" charset="0"/>
                <a:ea typeface="Arial" charset="0"/>
                <a:cs typeface="Arial" charset="0"/>
              </a:rPr>
              <a:t>în</a:t>
            </a:r>
            <a:r>
              <a:rPr lang="en-US" sz="3200" b="1" dirty="0">
                <a:latin typeface="Arial" charset="0"/>
                <a:ea typeface="Arial" charset="0"/>
                <a:cs typeface="Arial" charset="0"/>
              </a:rPr>
              <a:t> </a:t>
            </a:r>
            <a:r>
              <a:rPr lang="en-US" sz="3200" b="1" dirty="0" err="1">
                <a:latin typeface="Arial" charset="0"/>
                <a:ea typeface="Arial" charset="0"/>
                <a:cs typeface="Arial" charset="0"/>
              </a:rPr>
              <a:t>culturi</a:t>
            </a:r>
            <a:r>
              <a:rPr lang="en-US" sz="3200" b="1" dirty="0">
                <a:latin typeface="Arial" charset="0"/>
                <a:ea typeface="Arial" charset="0"/>
                <a:cs typeface="Arial" charset="0"/>
              </a:rPr>
              <a:t> de </a:t>
            </a:r>
            <a:r>
              <a:rPr lang="en-US" sz="3200" b="1" dirty="0" err="1">
                <a:latin typeface="Arial" charset="0"/>
                <a:ea typeface="Arial" charset="0"/>
                <a:cs typeface="Arial" charset="0"/>
              </a:rPr>
              <a:t>proveniențe</a:t>
            </a:r>
            <a:r>
              <a:rPr lang="en-US" sz="3200" b="1" dirty="0">
                <a:latin typeface="Arial" charset="0"/>
                <a:ea typeface="Arial" charset="0"/>
                <a:cs typeface="Arial" charset="0"/>
              </a:rPr>
              <a:t> (Mátyás 1996), </a:t>
            </a:r>
            <a:r>
              <a:rPr lang="en-US" sz="3200" b="1" dirty="0" err="1">
                <a:latin typeface="Arial" charset="0"/>
                <a:ea typeface="Arial" charset="0"/>
                <a:cs typeface="Arial" charset="0"/>
              </a:rPr>
              <a:t>fiind</a:t>
            </a:r>
            <a:r>
              <a:rPr lang="en-US" sz="3200" b="1" dirty="0">
                <a:latin typeface="Arial" charset="0"/>
                <a:ea typeface="Arial" charset="0"/>
                <a:cs typeface="Arial" charset="0"/>
              </a:rPr>
              <a:t> </a:t>
            </a:r>
            <a:r>
              <a:rPr lang="en-US" sz="3200" b="1" dirty="0" err="1">
                <a:latin typeface="Arial" charset="0"/>
                <a:ea typeface="Arial" charset="0"/>
                <a:cs typeface="Arial" charset="0"/>
              </a:rPr>
              <a:t>deosebit</a:t>
            </a:r>
            <a:r>
              <a:rPr lang="en-US" sz="3200" b="1" dirty="0">
                <a:latin typeface="Arial" charset="0"/>
                <a:ea typeface="Arial" charset="0"/>
                <a:cs typeface="Arial" charset="0"/>
              </a:rPr>
              <a:t> de </a:t>
            </a:r>
            <a:r>
              <a:rPr lang="en-US" sz="3200" b="1" dirty="0" err="1">
                <a:latin typeface="Arial" charset="0"/>
                <a:ea typeface="Arial" charset="0"/>
                <a:cs typeface="Arial" charset="0"/>
              </a:rPr>
              <a:t>necesară</a:t>
            </a:r>
            <a:r>
              <a:rPr lang="en-US" sz="3200" b="1" dirty="0">
                <a:latin typeface="Arial" charset="0"/>
                <a:ea typeface="Arial" charset="0"/>
                <a:cs typeface="Arial" charset="0"/>
              </a:rPr>
              <a:t> </a:t>
            </a:r>
            <a:r>
              <a:rPr lang="en-US" sz="3200" b="1" dirty="0" err="1">
                <a:latin typeface="Arial" charset="0"/>
                <a:ea typeface="Arial" charset="0"/>
                <a:cs typeface="Arial" charset="0"/>
              </a:rPr>
              <a:t>datorită</a:t>
            </a:r>
            <a:r>
              <a:rPr lang="en-US" sz="3200" b="1" dirty="0">
                <a:latin typeface="Arial" charset="0"/>
                <a:ea typeface="Arial" charset="0"/>
                <a:cs typeface="Arial" charset="0"/>
              </a:rPr>
              <a:t> </a:t>
            </a:r>
            <a:r>
              <a:rPr lang="en-US" sz="3200" b="1" dirty="0" err="1">
                <a:latin typeface="Arial" charset="0"/>
                <a:ea typeface="Arial" charset="0"/>
                <a:cs typeface="Arial" charset="0"/>
              </a:rPr>
              <a:t>importanței</a:t>
            </a:r>
            <a:r>
              <a:rPr lang="en-US" sz="3200" b="1" dirty="0">
                <a:latin typeface="Arial" charset="0"/>
                <a:ea typeface="Arial" charset="0"/>
                <a:cs typeface="Arial" charset="0"/>
              </a:rPr>
              <a:t> sale </a:t>
            </a:r>
            <a:r>
              <a:rPr lang="en-US" sz="3200" b="1" dirty="0" err="1">
                <a:latin typeface="Arial" charset="0"/>
                <a:ea typeface="Arial" charset="0"/>
                <a:cs typeface="Arial" charset="0"/>
              </a:rPr>
              <a:t>în</a:t>
            </a:r>
            <a:r>
              <a:rPr lang="en-US" sz="3200" b="1" dirty="0">
                <a:latin typeface="Arial" charset="0"/>
                <a:ea typeface="Arial" charset="0"/>
                <a:cs typeface="Arial" charset="0"/>
              </a:rPr>
              <a:t> Europa (Leuschner et al. 2006).</a:t>
            </a:r>
            <a:endParaRPr lang="ro-RO" sz="3200" b="1" dirty="0">
              <a:latin typeface="Arial" charset="0"/>
              <a:ea typeface="Arial" charset="0"/>
              <a:cs typeface="Arial" charset="0"/>
            </a:endParaRPr>
          </a:p>
          <a:p>
            <a:endParaRPr lang="ro-RO" sz="3200" b="1" dirty="0">
              <a:solidFill>
                <a:srgbClr val="FF0000"/>
              </a:solidFill>
              <a:latin typeface="Arial" charset="0"/>
              <a:ea typeface="Arial" charset="0"/>
              <a:cs typeface="Arial" charset="0"/>
            </a:endParaRPr>
          </a:p>
        </p:txBody>
      </p:sp>
      <p:sp>
        <p:nvSpPr>
          <p:cNvPr id="21" name="TextBox 20"/>
          <p:cNvSpPr txBox="1"/>
          <p:nvPr/>
        </p:nvSpPr>
        <p:spPr>
          <a:xfrm>
            <a:off x="1694609" y="13139126"/>
            <a:ext cx="28974129" cy="3170099"/>
          </a:xfrm>
          <a:prstGeom prst="rect">
            <a:avLst/>
          </a:prstGeom>
          <a:noFill/>
        </p:spPr>
        <p:txBody>
          <a:bodyPr wrap="square" rtlCol="0">
            <a:spAutoFit/>
          </a:bodyPr>
          <a:lstStyle/>
          <a:p>
            <a:r>
              <a:rPr lang="ro-RO" sz="4000" b="1" dirty="0">
                <a:latin typeface="Arial" charset="0"/>
                <a:ea typeface="Arial" charset="0"/>
                <a:cs typeface="Arial" charset="0"/>
              </a:rPr>
              <a:t>MATERIAL ŞI METODE </a:t>
            </a:r>
            <a:endParaRPr lang="ro-RO" sz="4000" b="1" dirty="0">
              <a:solidFill>
                <a:srgbClr val="FF0000"/>
              </a:solidFill>
              <a:latin typeface="Arial" charset="0"/>
              <a:ea typeface="Arial" charset="0"/>
              <a:cs typeface="Arial" charset="0"/>
            </a:endParaRPr>
          </a:p>
          <a:p>
            <a:pPr algn="just"/>
            <a:r>
              <a:rPr lang="ro-RO" sz="3200" b="1" dirty="0">
                <a:latin typeface="Arial" charset="0"/>
                <a:ea typeface="Arial" charset="0"/>
                <a:cs typeface="Arial" charset="0"/>
              </a:rPr>
              <a:t>În cadrul prezentului studiu au fost analizate culturile de proveniențe internaționale de fag, instalate în perioada 1995-1998, la Săcele, Cărbunari, Aleșd și Fântânele. Măsurătorile efectuate la 27 de ani, respectiv 24 de ani de la înființarea experimentelor, au stat la baza analizelor din prezentul studiu. Acestea au vizat performanțele de creștere </a:t>
            </a:r>
            <a:r>
              <a:rPr lang="it-IT" sz="3200" b="1" dirty="0">
                <a:latin typeface="Arial" charset="0"/>
                <a:ea typeface="Arial" charset="0"/>
                <a:cs typeface="Arial" charset="0"/>
              </a:rPr>
              <a:t>la nivelul </a:t>
            </a:r>
            <a:r>
              <a:rPr lang="ro-RO" sz="3200" b="1" dirty="0">
                <a:latin typeface="Arial" charset="0"/>
                <a:ea typeface="Arial" charset="0"/>
                <a:cs typeface="Arial" charset="0"/>
              </a:rPr>
              <a:t>supraviețuirii (Sr) și al înălțimii arborilor (</a:t>
            </a:r>
            <a:r>
              <a:rPr lang="ro-RO" sz="3200" b="1" dirty="0" err="1">
                <a:latin typeface="Arial" charset="0"/>
                <a:ea typeface="Arial" charset="0"/>
                <a:cs typeface="Arial" charset="0"/>
              </a:rPr>
              <a:t>Ht</a:t>
            </a:r>
            <a:r>
              <a:rPr lang="ro-RO" sz="3200" b="1" dirty="0">
                <a:latin typeface="Arial" charset="0"/>
                <a:ea typeface="Arial" charset="0"/>
                <a:cs typeface="Arial" charset="0"/>
              </a:rPr>
              <a:t>), analiza </a:t>
            </a:r>
            <a:r>
              <a:rPr lang="en-US" sz="3200" b="1" dirty="0" err="1">
                <a:latin typeface="Arial" charset="0"/>
                <a:ea typeface="Arial" charset="0"/>
                <a:cs typeface="Arial" charset="0"/>
              </a:rPr>
              <a:t>adaptabilit</a:t>
            </a:r>
            <a:r>
              <a:rPr lang="ro-RO" sz="3200" b="1" dirty="0" err="1">
                <a:latin typeface="Arial" charset="0"/>
                <a:ea typeface="Arial" charset="0"/>
                <a:cs typeface="Arial" charset="0"/>
              </a:rPr>
              <a:t>ății</a:t>
            </a:r>
            <a:r>
              <a:rPr lang="ro-RO" sz="3200" b="1" dirty="0">
                <a:latin typeface="Arial" charset="0"/>
                <a:ea typeface="Arial" charset="0"/>
                <a:cs typeface="Arial" charset="0"/>
              </a:rPr>
              <a:t> pe baza indicelui de plasticitate fenotipică (</a:t>
            </a:r>
            <a:r>
              <a:rPr lang="ro-RO" sz="3200" b="1" i="1" dirty="0">
                <a:latin typeface="Arial" charset="0"/>
                <a:ea typeface="Arial" charset="0"/>
                <a:cs typeface="Arial" charset="0"/>
              </a:rPr>
              <a:t>Relative </a:t>
            </a:r>
            <a:r>
              <a:rPr lang="ro-RO" sz="3200" b="1" i="1" dirty="0" err="1">
                <a:latin typeface="Arial" charset="0"/>
                <a:ea typeface="Arial" charset="0"/>
                <a:cs typeface="Arial" charset="0"/>
              </a:rPr>
              <a:t>Distances</a:t>
            </a:r>
            <a:r>
              <a:rPr lang="ro-RO" sz="3200" b="1" i="1" dirty="0">
                <a:latin typeface="Arial" charset="0"/>
                <a:ea typeface="Arial" charset="0"/>
                <a:cs typeface="Arial" charset="0"/>
              </a:rPr>
              <a:t> </a:t>
            </a:r>
            <a:r>
              <a:rPr lang="ro-RO" sz="3200" b="1" i="1" dirty="0" err="1">
                <a:latin typeface="Arial" charset="0"/>
                <a:ea typeface="Arial" charset="0"/>
                <a:cs typeface="Arial" charset="0"/>
              </a:rPr>
              <a:t>Plasticity</a:t>
            </a:r>
            <a:r>
              <a:rPr lang="ro-RO" sz="3200" b="1" i="1" dirty="0">
                <a:latin typeface="Arial" charset="0"/>
                <a:ea typeface="Arial" charset="0"/>
                <a:cs typeface="Arial" charset="0"/>
              </a:rPr>
              <a:t> Index - RDPI </a:t>
            </a:r>
            <a:r>
              <a:rPr lang="ro-RO" sz="3200" b="1" dirty="0">
                <a:latin typeface="Arial" charset="0"/>
                <a:ea typeface="Arial" charset="0"/>
                <a:cs typeface="Arial" charset="0"/>
              </a:rPr>
              <a:t>) (</a:t>
            </a:r>
            <a:r>
              <a:rPr lang="ro-RO" sz="3200" b="1" dirty="0" err="1">
                <a:latin typeface="Arial" charset="0"/>
                <a:ea typeface="Arial" charset="0"/>
                <a:cs typeface="Arial" charset="0"/>
              </a:rPr>
              <a:t>Valladares</a:t>
            </a:r>
            <a:r>
              <a:rPr lang="ro-RO" sz="3200" b="1" dirty="0">
                <a:latin typeface="Arial" charset="0"/>
                <a:ea typeface="Arial" charset="0"/>
                <a:cs typeface="Arial" charset="0"/>
              </a:rPr>
              <a:t> et al. 2006),  precum și modelarea creșterii în înălțime în diferite scenarii climatice utilizând modelul </a:t>
            </a:r>
            <a:r>
              <a:rPr lang="ro-RO" sz="3200" b="1" i="1" dirty="0">
                <a:latin typeface="Arial" charset="0"/>
                <a:ea typeface="Arial" charset="0"/>
                <a:cs typeface="Arial" charset="0"/>
              </a:rPr>
              <a:t>Funcției universale de răspuns </a:t>
            </a:r>
            <a:r>
              <a:rPr lang="ro-RO" sz="3200" b="1" dirty="0">
                <a:latin typeface="Arial" charset="0"/>
                <a:ea typeface="Arial" charset="0"/>
                <a:cs typeface="Arial" charset="0"/>
              </a:rPr>
              <a:t>(</a:t>
            </a:r>
            <a:r>
              <a:rPr lang="ro-RO" sz="3200" b="1" i="1" dirty="0">
                <a:latin typeface="Arial" charset="0"/>
                <a:ea typeface="Arial" charset="0"/>
                <a:cs typeface="Arial" charset="0"/>
              </a:rPr>
              <a:t>Universal </a:t>
            </a:r>
            <a:r>
              <a:rPr lang="ro-RO" sz="3200" b="1" i="1" dirty="0" err="1">
                <a:latin typeface="Arial" charset="0"/>
                <a:ea typeface="Arial" charset="0"/>
                <a:cs typeface="Arial" charset="0"/>
              </a:rPr>
              <a:t>Response</a:t>
            </a:r>
            <a:r>
              <a:rPr lang="ro-RO" sz="3200" b="1" i="1" dirty="0">
                <a:latin typeface="Arial" charset="0"/>
                <a:ea typeface="Arial" charset="0"/>
                <a:cs typeface="Arial" charset="0"/>
              </a:rPr>
              <a:t> </a:t>
            </a:r>
            <a:r>
              <a:rPr lang="ro-RO" sz="3200" b="1" i="1" dirty="0" err="1">
                <a:latin typeface="Arial" charset="0"/>
                <a:ea typeface="Arial" charset="0"/>
                <a:cs typeface="Arial" charset="0"/>
              </a:rPr>
              <a:t>Function</a:t>
            </a:r>
            <a:r>
              <a:rPr lang="ro-RO" sz="3200" b="1" i="1" dirty="0">
                <a:latin typeface="Arial" charset="0"/>
                <a:ea typeface="Arial" charset="0"/>
                <a:cs typeface="Arial" charset="0"/>
              </a:rPr>
              <a:t> - URF</a:t>
            </a:r>
            <a:r>
              <a:rPr lang="ro-RO" sz="3200" b="1" dirty="0">
                <a:latin typeface="Arial" charset="0"/>
                <a:ea typeface="Arial" charset="0"/>
                <a:cs typeface="Arial" charset="0"/>
              </a:rPr>
              <a:t>) (Wang et al. 2010).</a:t>
            </a:r>
          </a:p>
        </p:txBody>
      </p:sp>
      <p:sp>
        <p:nvSpPr>
          <p:cNvPr id="22" name="TextBox 21"/>
          <p:cNvSpPr txBox="1"/>
          <p:nvPr/>
        </p:nvSpPr>
        <p:spPr>
          <a:xfrm>
            <a:off x="1648009" y="16398431"/>
            <a:ext cx="28974129" cy="1200329"/>
          </a:xfrm>
          <a:prstGeom prst="rect">
            <a:avLst/>
          </a:prstGeom>
          <a:noFill/>
        </p:spPr>
        <p:txBody>
          <a:bodyPr wrap="square" rtlCol="0">
            <a:spAutoFit/>
          </a:bodyPr>
          <a:lstStyle/>
          <a:p>
            <a:r>
              <a:rPr lang="ro-RO" sz="4000" b="1" dirty="0">
                <a:latin typeface="Arial" charset="0"/>
                <a:ea typeface="Arial" charset="0"/>
                <a:cs typeface="Arial" charset="0"/>
              </a:rPr>
              <a:t>REZULTATE ȘI DISCUȚII </a:t>
            </a:r>
            <a:endParaRPr lang="ro-RO" sz="4000" b="1" dirty="0">
              <a:solidFill>
                <a:srgbClr val="FF0000"/>
              </a:solidFill>
              <a:latin typeface="Arial" charset="0"/>
              <a:ea typeface="Arial" charset="0"/>
              <a:cs typeface="Arial" charset="0"/>
            </a:endParaRPr>
          </a:p>
          <a:p>
            <a:pPr algn="just"/>
            <a:endParaRPr lang="ro-RO" sz="3200" b="1" dirty="0">
              <a:solidFill>
                <a:srgbClr val="FF0000"/>
              </a:solidFill>
              <a:latin typeface="Arial" charset="0"/>
              <a:ea typeface="Arial" charset="0"/>
              <a:cs typeface="Arial" charset="0"/>
            </a:endParaRPr>
          </a:p>
        </p:txBody>
      </p:sp>
      <p:sp>
        <p:nvSpPr>
          <p:cNvPr id="23" name="TextBox 22"/>
          <p:cNvSpPr txBox="1"/>
          <p:nvPr/>
        </p:nvSpPr>
        <p:spPr>
          <a:xfrm>
            <a:off x="1793253" y="34679465"/>
            <a:ext cx="28875486" cy="4647426"/>
          </a:xfrm>
          <a:prstGeom prst="rect">
            <a:avLst/>
          </a:prstGeom>
          <a:noFill/>
        </p:spPr>
        <p:txBody>
          <a:bodyPr wrap="square" rtlCol="0">
            <a:spAutoFit/>
          </a:bodyPr>
          <a:lstStyle/>
          <a:p>
            <a:r>
              <a:rPr lang="ro-RO" sz="4000" b="1" dirty="0">
                <a:latin typeface="Arial" charset="0"/>
                <a:ea typeface="Arial" charset="0"/>
                <a:cs typeface="Arial" charset="0"/>
              </a:rPr>
              <a:t>CONCLUZII </a:t>
            </a:r>
            <a:endParaRPr lang="ro-RO" sz="4000" b="1" dirty="0">
              <a:solidFill>
                <a:srgbClr val="FF0000"/>
              </a:solidFill>
              <a:latin typeface="Arial" charset="0"/>
              <a:ea typeface="Arial" charset="0"/>
              <a:cs typeface="Arial" charset="0"/>
            </a:endParaRPr>
          </a:p>
          <a:p>
            <a:pPr algn="just"/>
            <a:r>
              <a:rPr lang="ro-RO" sz="3200" b="1" dirty="0">
                <a:latin typeface="Arial" charset="0"/>
                <a:cs typeface="Arial" charset="0"/>
              </a:rPr>
              <a:t>Variațiile identificate în răspunsul proveniențelor indică existența unui potențial </a:t>
            </a:r>
            <a:r>
              <a:rPr lang="ro-RO" sz="3200" b="1" dirty="0" err="1">
                <a:latin typeface="Arial" charset="0"/>
                <a:cs typeface="Arial" charset="0"/>
              </a:rPr>
              <a:t>adaptativ</a:t>
            </a:r>
            <a:r>
              <a:rPr lang="ro-RO" sz="3200" b="1" dirty="0">
                <a:latin typeface="Arial" charset="0"/>
                <a:cs typeface="Arial" charset="0"/>
              </a:rPr>
              <a:t> controlat genetic, evidențiind astfel posibilitatea aplicării transferului asistat; însă, în acest proces trebuie </a:t>
            </a:r>
            <a:r>
              <a:rPr lang="ro-RO" sz="3200" b="1" dirty="0" err="1">
                <a:latin typeface="Arial" charset="0"/>
                <a:cs typeface="Arial" charset="0"/>
              </a:rPr>
              <a:t>prioritizată</a:t>
            </a:r>
            <a:r>
              <a:rPr lang="ro-RO" sz="3200" b="1" dirty="0">
                <a:latin typeface="Arial" charset="0"/>
                <a:cs typeface="Arial" charset="0"/>
              </a:rPr>
              <a:t> relația dintre performanța proveniențelor și mediu, pentru a evita dezechilibrele ecologice și economice. </a:t>
            </a:r>
          </a:p>
          <a:p>
            <a:pPr algn="just"/>
            <a:r>
              <a:rPr lang="ro-RO" sz="3200" b="1" dirty="0">
                <a:latin typeface="Arial" charset="0"/>
                <a:cs typeface="Arial" charset="0"/>
              </a:rPr>
              <a:t>Proveniențele testate au manifestat o reacție plastică la interacțiunea cu mediile de testare din România, iar valoarea plasticității a fost mai ridicată pentru supraviețuire, sugerând o legătură mai strânsă între supraviețuire și adaptabilitate. </a:t>
            </a:r>
          </a:p>
          <a:p>
            <a:pPr algn="just"/>
            <a:r>
              <a:rPr lang="ro-RO" sz="3200" b="1" dirty="0">
                <a:latin typeface="Arial" charset="0"/>
                <a:cs typeface="Arial" charset="0"/>
              </a:rPr>
              <a:t>Creșterile scăzute din exteriorul arcului carpatic, prognozate pentru ambele scenarii climatice, urmează aceeași direcție cu studiile care indică o sensibilitate ridicată a fagului în condițiile climatice viitoare, </a:t>
            </a:r>
            <a:r>
              <a:rPr lang="it-IT" sz="3200" b="1" dirty="0">
                <a:latin typeface="Arial" charset="0"/>
                <a:cs typeface="Arial" charset="0"/>
              </a:rPr>
              <a:t>ceea ce va </a:t>
            </a:r>
            <a:r>
              <a:rPr lang="ro-RO" sz="3200" b="1" dirty="0">
                <a:latin typeface="Arial" charset="0"/>
                <a:cs typeface="Arial" charset="0"/>
              </a:rPr>
              <a:t>duce</a:t>
            </a:r>
            <a:r>
              <a:rPr lang="it-IT" sz="3200" b="1" dirty="0">
                <a:latin typeface="Arial" charset="0"/>
                <a:cs typeface="Arial" charset="0"/>
              </a:rPr>
              <a:t> la o </a:t>
            </a:r>
            <a:r>
              <a:rPr lang="ro-RO" sz="3200" b="1" dirty="0">
                <a:latin typeface="Arial" charset="0"/>
                <a:cs typeface="Arial" charset="0"/>
              </a:rPr>
              <a:t>dispariție</a:t>
            </a:r>
            <a:r>
              <a:rPr lang="it-IT" sz="3200" b="1" dirty="0">
                <a:latin typeface="Arial" charset="0"/>
                <a:cs typeface="Arial" charset="0"/>
              </a:rPr>
              <a:t> treptată sau la fragmentarea</a:t>
            </a:r>
            <a:r>
              <a:rPr lang="ro-RO" sz="3200" b="1" dirty="0">
                <a:latin typeface="Arial" charset="0"/>
                <a:cs typeface="Arial" charset="0"/>
              </a:rPr>
              <a:t> populațiilor care vegetează la limita inferioară a arealului speciei. </a:t>
            </a: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ro-RO" sz="6000" b="1" dirty="0">
                <a:latin typeface="Arial Black" panose="020B0A04020102020204" pitchFamily="34" charset="0"/>
              </a:rPr>
              <a:t>Conferința anuală</a:t>
            </a:r>
            <a:endParaRPr lang="en-US" sz="6000" b="1" dirty="0">
              <a:latin typeface="Arial Black" panose="020B0A04020102020204" pitchFamily="34" charset="0"/>
            </a:endParaRPr>
          </a:p>
          <a:p>
            <a:pPr algn="ctr"/>
            <a:r>
              <a:rPr lang="en-US" sz="6000" b="1" dirty="0">
                <a:latin typeface="Arial Black" panose="020B0A04020102020204" pitchFamily="34" charset="0"/>
              </a:rPr>
              <a:t>"</a:t>
            </a:r>
            <a:r>
              <a:rPr lang="en-US" sz="6000" b="1" dirty="0" err="1">
                <a:latin typeface="Arial Black" panose="020B0A04020102020204" pitchFamily="34" charset="0"/>
              </a:rPr>
              <a:t>Realizări</a:t>
            </a:r>
            <a:r>
              <a:rPr lang="en-US" sz="6000" b="1" dirty="0">
                <a:latin typeface="Arial Black" panose="020B0A04020102020204" pitchFamily="34" charset="0"/>
              </a:rPr>
              <a:t> </a:t>
            </a:r>
            <a:r>
              <a:rPr lang="en-US" sz="6000" b="1" dirty="0" err="1">
                <a:latin typeface="Arial Black" panose="020B0A04020102020204" pitchFamily="34" charset="0"/>
              </a:rPr>
              <a:t>și</a:t>
            </a:r>
            <a:r>
              <a:rPr lang="en-US" sz="6000" b="1" dirty="0">
                <a:latin typeface="Arial Black" panose="020B0A04020102020204" pitchFamily="34" charset="0"/>
              </a:rPr>
              <a:t> perspective </a:t>
            </a:r>
            <a:r>
              <a:rPr lang="en-US" sz="6000" b="1" dirty="0" err="1">
                <a:latin typeface="Arial Black" panose="020B0A04020102020204" pitchFamily="34" charset="0"/>
              </a:rPr>
              <a:t>în</a:t>
            </a:r>
            <a:r>
              <a:rPr lang="en-US" sz="6000" b="1" dirty="0">
                <a:latin typeface="Arial Black" panose="020B0A04020102020204" pitchFamily="34" charset="0"/>
              </a:rPr>
              <a:t> </a:t>
            </a:r>
            <a:r>
              <a:rPr lang="en-US" sz="6000" b="1" dirty="0" err="1">
                <a:latin typeface="Arial Black" panose="020B0A04020102020204" pitchFamily="34" charset="0"/>
              </a:rPr>
              <a:t>cercetarea</a:t>
            </a:r>
            <a:r>
              <a:rPr lang="en-US" sz="6000" b="1" dirty="0">
                <a:latin typeface="Arial Black" panose="020B0A04020102020204" pitchFamily="34" charset="0"/>
              </a:rPr>
              <a:t> </a:t>
            </a:r>
            <a:r>
              <a:rPr lang="en-US" sz="6000" b="1" dirty="0" err="1">
                <a:latin typeface="Arial Black" panose="020B0A04020102020204" pitchFamily="34" charset="0"/>
              </a:rPr>
              <a:t>agricolă</a:t>
            </a:r>
            <a:r>
              <a:rPr lang="en-US" sz="6000" b="1" dirty="0">
                <a:latin typeface="Arial Black" panose="020B0A04020102020204" pitchFamily="34" charset="0"/>
              </a:rPr>
              <a:t> </a:t>
            </a:r>
          </a:p>
          <a:p>
            <a:pPr algn="ctr"/>
            <a:r>
              <a:rPr lang="en-US" sz="6000" b="1" dirty="0" err="1">
                <a:latin typeface="Arial Black" panose="020B0A04020102020204" pitchFamily="34" charset="0"/>
              </a:rPr>
              <a:t>și</a:t>
            </a:r>
            <a:r>
              <a:rPr lang="en-US" sz="6000" b="1" dirty="0">
                <a:latin typeface="Arial Black" panose="020B0A04020102020204" pitchFamily="34" charset="0"/>
              </a:rPr>
              <a:t> </a:t>
            </a:r>
            <a:r>
              <a:rPr lang="en-US" sz="6000" b="1" dirty="0" err="1">
                <a:latin typeface="Arial Black" panose="020B0A04020102020204" pitchFamily="34" charset="0"/>
              </a:rPr>
              <a:t>silvică</a:t>
            </a:r>
            <a:r>
              <a:rPr lang="en-US" sz="6000" b="1" dirty="0">
                <a:latin typeface="Arial Black" panose="020B0A04020102020204" pitchFamily="34" charset="0"/>
              </a:rPr>
              <a:t> </a:t>
            </a:r>
            <a:r>
              <a:rPr lang="en-US" sz="6000" b="1" dirty="0" err="1">
                <a:latin typeface="Arial Black" panose="020B0A04020102020204" pitchFamily="34" charset="0"/>
              </a:rPr>
              <a:t>românească</a:t>
            </a:r>
            <a:r>
              <a:rPr lang="en-US" sz="6000" b="1" dirty="0">
                <a:latin typeface="Arial Black" panose="020B0A04020102020204" pitchFamily="34" charset="0"/>
              </a:rPr>
              <a:t>”</a:t>
            </a:r>
          </a:p>
          <a:p>
            <a:pPr algn="ctr"/>
            <a:r>
              <a:rPr lang="en-US" sz="6000" b="1" dirty="0">
                <a:latin typeface="Arial Black" panose="020B0A04020102020204" pitchFamily="34" charset="0"/>
              </a:rPr>
              <a:t>Edi</a:t>
            </a:r>
            <a:r>
              <a:rPr lang="ro-RO" sz="6000" b="1" dirty="0" err="1">
                <a:latin typeface="Arial Black" panose="020B0A04020102020204" pitchFamily="34" charset="0"/>
              </a:rPr>
              <a:t>ția</a:t>
            </a:r>
            <a:r>
              <a:rPr lang="ro-RO" sz="6000" b="1" dirty="0">
                <a:latin typeface="Arial Black" panose="020B0A04020102020204" pitchFamily="34" charset="0"/>
              </a:rPr>
              <a:t> a V-a – 2</a:t>
            </a:r>
            <a:r>
              <a:rPr lang="en-US" sz="6000" b="1" dirty="0">
                <a:latin typeface="Arial Black" panose="020B0A04020102020204" pitchFamily="34" charset="0"/>
              </a:rPr>
              <a:t>8</a:t>
            </a:r>
            <a:r>
              <a:rPr lang="ro-RO" sz="6000" b="1" dirty="0">
                <a:latin typeface="Arial Black" panose="020B0A04020102020204" pitchFamily="34" charset="0"/>
              </a:rPr>
              <a:t> mai 2026</a:t>
            </a:r>
          </a:p>
          <a:p>
            <a:endParaRPr lang="en-US" sz="60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pic>
        <p:nvPicPr>
          <p:cNvPr id="2" name="Picture 1">
            <a:extLst>
              <a:ext uri="{FF2B5EF4-FFF2-40B4-BE49-F238E27FC236}">
                <a16:creationId xmlns:a16="http://schemas.microsoft.com/office/drawing/2014/main" id="{5F49AA0E-C0F3-B98B-F32B-DB8584A6B03D}"/>
              </a:ext>
            </a:extLst>
          </p:cNvPr>
          <p:cNvPicPr>
            <a:picLocks noChangeAspect="1"/>
          </p:cNvPicPr>
          <p:nvPr/>
        </p:nvPicPr>
        <p:blipFill>
          <a:blip r:embed="rId3"/>
          <a:stretch>
            <a:fillRect/>
          </a:stretch>
        </p:blipFill>
        <p:spPr>
          <a:xfrm>
            <a:off x="26129381" y="3409641"/>
            <a:ext cx="6061432" cy="2365988"/>
          </a:xfrm>
          <a:prstGeom prst="rect">
            <a:avLst/>
          </a:prstGeom>
        </p:spPr>
      </p:pic>
      <p:pic>
        <p:nvPicPr>
          <p:cNvPr id="3" name="Picture 2">
            <a:extLst>
              <a:ext uri="{FF2B5EF4-FFF2-40B4-BE49-F238E27FC236}">
                <a16:creationId xmlns:a16="http://schemas.microsoft.com/office/drawing/2014/main" id="{33BEA6AD-D658-7282-25D1-EFAAFF7D67C4}"/>
              </a:ext>
            </a:extLst>
          </p:cNvPr>
          <p:cNvPicPr>
            <a:picLocks noChangeAspect="1"/>
          </p:cNvPicPr>
          <p:nvPr/>
        </p:nvPicPr>
        <p:blipFill>
          <a:blip r:embed="rId4"/>
          <a:stretch>
            <a:fillRect/>
          </a:stretch>
        </p:blipFill>
        <p:spPr>
          <a:xfrm>
            <a:off x="26931378" y="35713"/>
            <a:ext cx="3737360" cy="3389632"/>
          </a:xfrm>
          <a:prstGeom prst="rect">
            <a:avLst/>
          </a:prstGeom>
        </p:spPr>
      </p:pic>
      <p:pic>
        <p:nvPicPr>
          <p:cNvPr id="5" name="Picture 4">
            <a:extLst>
              <a:ext uri="{FF2B5EF4-FFF2-40B4-BE49-F238E27FC236}">
                <a16:creationId xmlns:a16="http://schemas.microsoft.com/office/drawing/2014/main" id="{82A59861-32CB-4025-78D7-155ACBD1A8E4}"/>
              </a:ext>
            </a:extLst>
          </p:cNvPr>
          <p:cNvPicPr>
            <a:picLocks noChangeAspect="1"/>
          </p:cNvPicPr>
          <p:nvPr/>
        </p:nvPicPr>
        <p:blipFill>
          <a:blip r:embed="rId5"/>
          <a:stretch>
            <a:fillRect/>
          </a:stretch>
        </p:blipFill>
        <p:spPr>
          <a:xfrm>
            <a:off x="330117" y="18682410"/>
            <a:ext cx="9345051" cy="4852096"/>
          </a:xfrm>
          <a:prstGeom prst="rect">
            <a:avLst/>
          </a:prstGeom>
        </p:spPr>
      </p:pic>
      <p:pic>
        <p:nvPicPr>
          <p:cNvPr id="7" name="Picture 6">
            <a:extLst>
              <a:ext uri="{FF2B5EF4-FFF2-40B4-BE49-F238E27FC236}">
                <a16:creationId xmlns:a16="http://schemas.microsoft.com/office/drawing/2014/main" id="{20D015A4-9133-4989-2126-0F1F3913728B}"/>
              </a:ext>
            </a:extLst>
          </p:cNvPr>
          <p:cNvPicPr>
            <a:picLocks noChangeAspect="1"/>
          </p:cNvPicPr>
          <p:nvPr/>
        </p:nvPicPr>
        <p:blipFill>
          <a:blip r:embed="rId6"/>
          <a:stretch>
            <a:fillRect/>
          </a:stretch>
        </p:blipFill>
        <p:spPr>
          <a:xfrm>
            <a:off x="330117" y="23500666"/>
            <a:ext cx="9345051" cy="5244739"/>
          </a:xfrm>
          <a:prstGeom prst="rect">
            <a:avLst/>
          </a:prstGeom>
        </p:spPr>
      </p:pic>
      <p:pic>
        <p:nvPicPr>
          <p:cNvPr id="9" name="Picture 8">
            <a:extLst>
              <a:ext uri="{FF2B5EF4-FFF2-40B4-BE49-F238E27FC236}">
                <a16:creationId xmlns:a16="http://schemas.microsoft.com/office/drawing/2014/main" id="{00401A2A-AFE1-E61D-18E1-F617DD053001}"/>
              </a:ext>
            </a:extLst>
          </p:cNvPr>
          <p:cNvPicPr>
            <a:picLocks noChangeAspect="1"/>
          </p:cNvPicPr>
          <p:nvPr/>
        </p:nvPicPr>
        <p:blipFill>
          <a:blip r:embed="rId7"/>
          <a:stretch>
            <a:fillRect/>
          </a:stretch>
        </p:blipFill>
        <p:spPr>
          <a:xfrm>
            <a:off x="21200532" y="18853643"/>
            <a:ext cx="10646769" cy="8461186"/>
          </a:xfrm>
          <a:prstGeom prst="rect">
            <a:avLst/>
          </a:prstGeom>
        </p:spPr>
      </p:pic>
      <p:pic>
        <p:nvPicPr>
          <p:cNvPr id="11" name="Picture 10">
            <a:extLst>
              <a:ext uri="{FF2B5EF4-FFF2-40B4-BE49-F238E27FC236}">
                <a16:creationId xmlns:a16="http://schemas.microsoft.com/office/drawing/2014/main" id="{78FD7FFE-6295-0C10-E354-9ED15E4D492E}"/>
              </a:ext>
            </a:extLst>
          </p:cNvPr>
          <p:cNvPicPr>
            <a:picLocks noChangeAspect="1"/>
          </p:cNvPicPr>
          <p:nvPr/>
        </p:nvPicPr>
        <p:blipFill>
          <a:blip r:embed="rId8"/>
          <a:stretch>
            <a:fillRect/>
          </a:stretch>
        </p:blipFill>
        <p:spPr>
          <a:xfrm>
            <a:off x="10611852" y="18863089"/>
            <a:ext cx="10431312" cy="8461186"/>
          </a:xfrm>
          <a:prstGeom prst="rect">
            <a:avLst/>
          </a:prstGeom>
        </p:spPr>
      </p:pic>
      <p:pic>
        <p:nvPicPr>
          <p:cNvPr id="13" name="Picture 12">
            <a:extLst>
              <a:ext uri="{FF2B5EF4-FFF2-40B4-BE49-F238E27FC236}">
                <a16:creationId xmlns:a16="http://schemas.microsoft.com/office/drawing/2014/main" id="{75664BAA-26D5-AF92-4AB3-780B86376D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3254" y="30038941"/>
            <a:ext cx="5939790" cy="3977005"/>
          </a:xfrm>
          <a:prstGeom prst="rect">
            <a:avLst/>
          </a:prstGeom>
          <a:ln>
            <a:solidFill>
              <a:schemeClr val="tx1"/>
            </a:solidFill>
          </a:ln>
        </p:spPr>
      </p:pic>
      <p:pic>
        <p:nvPicPr>
          <p:cNvPr id="16" name="Picture 15">
            <a:extLst>
              <a:ext uri="{FF2B5EF4-FFF2-40B4-BE49-F238E27FC236}">
                <a16:creationId xmlns:a16="http://schemas.microsoft.com/office/drawing/2014/main" id="{232030C9-EE4F-C067-B45B-AACC1A7EAF4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89959" y="30042247"/>
            <a:ext cx="5939790" cy="3979545"/>
          </a:xfrm>
          <a:prstGeom prst="rect">
            <a:avLst/>
          </a:prstGeom>
          <a:noFill/>
          <a:ln>
            <a:solidFill>
              <a:schemeClr val="tx1"/>
            </a:solidFill>
          </a:ln>
        </p:spPr>
      </p:pic>
      <p:pic>
        <p:nvPicPr>
          <p:cNvPr id="27" name="Picture 26">
            <a:extLst>
              <a:ext uri="{FF2B5EF4-FFF2-40B4-BE49-F238E27FC236}">
                <a16:creationId xmlns:a16="http://schemas.microsoft.com/office/drawing/2014/main" id="{0D9ADE91-3973-CB77-1F9E-2CF4A36987A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965901" y="30038938"/>
            <a:ext cx="5939790" cy="3977005"/>
          </a:xfrm>
          <a:prstGeom prst="rect">
            <a:avLst/>
          </a:prstGeom>
          <a:ln>
            <a:solidFill>
              <a:schemeClr val="tx1"/>
            </a:solidFill>
          </a:ln>
        </p:spPr>
      </p:pic>
      <p:pic>
        <p:nvPicPr>
          <p:cNvPr id="29" name="Picture 28">
            <a:extLst>
              <a:ext uri="{FF2B5EF4-FFF2-40B4-BE49-F238E27FC236}">
                <a16:creationId xmlns:a16="http://schemas.microsoft.com/office/drawing/2014/main" id="{F4DF15C5-F3BF-4AE1-1DBF-308B63C9E1F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129381" y="30038939"/>
            <a:ext cx="5939790" cy="3977005"/>
          </a:xfrm>
          <a:prstGeom prst="rect">
            <a:avLst/>
          </a:prstGeom>
          <a:ln>
            <a:solidFill>
              <a:schemeClr val="tx1"/>
            </a:solidFill>
          </a:ln>
        </p:spPr>
      </p:pic>
      <p:pic>
        <p:nvPicPr>
          <p:cNvPr id="30" name="Picture 29">
            <a:extLst>
              <a:ext uri="{FF2B5EF4-FFF2-40B4-BE49-F238E27FC236}">
                <a16:creationId xmlns:a16="http://schemas.microsoft.com/office/drawing/2014/main" id="{E1DFCD57-1F9F-FDD0-5C8F-F53BE832ED3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662886" y="30038940"/>
            <a:ext cx="5939790" cy="3977005"/>
          </a:xfrm>
          <a:prstGeom prst="rect">
            <a:avLst/>
          </a:prstGeom>
          <a:ln>
            <a:solidFill>
              <a:schemeClr val="tx1"/>
            </a:solidFill>
          </a:ln>
        </p:spPr>
      </p:pic>
      <p:sp>
        <p:nvSpPr>
          <p:cNvPr id="31" name="TextBox 30">
            <a:extLst>
              <a:ext uri="{FF2B5EF4-FFF2-40B4-BE49-F238E27FC236}">
                <a16:creationId xmlns:a16="http://schemas.microsoft.com/office/drawing/2014/main" id="{9C780FE8-07FC-9D3F-9C31-80C19D6BA070}"/>
              </a:ext>
            </a:extLst>
          </p:cNvPr>
          <p:cNvSpPr txBox="1"/>
          <p:nvPr/>
        </p:nvSpPr>
        <p:spPr>
          <a:xfrm>
            <a:off x="15111663" y="20215796"/>
            <a:ext cx="1299410" cy="369332"/>
          </a:xfrm>
          <a:prstGeom prst="rect">
            <a:avLst/>
          </a:prstGeom>
          <a:noFill/>
        </p:spPr>
        <p:txBody>
          <a:bodyPr wrap="square" rtlCol="0">
            <a:spAutoFit/>
          </a:bodyPr>
          <a:lstStyle/>
          <a:p>
            <a:r>
              <a:rPr lang="ro-RO" sz="1800" dirty="0">
                <a:latin typeface="Arial" panose="020B0604020202020204" pitchFamily="34" charset="0"/>
                <a:cs typeface="Arial" panose="020B0604020202020204" pitchFamily="34" charset="0"/>
              </a:rPr>
              <a:t>Seria 1995</a:t>
            </a:r>
          </a:p>
        </p:txBody>
      </p:sp>
      <p:sp>
        <p:nvSpPr>
          <p:cNvPr id="33" name="TextBox 32">
            <a:extLst>
              <a:ext uri="{FF2B5EF4-FFF2-40B4-BE49-F238E27FC236}">
                <a16:creationId xmlns:a16="http://schemas.microsoft.com/office/drawing/2014/main" id="{754E1A83-A37A-B777-F443-92EB4A227A40}"/>
              </a:ext>
            </a:extLst>
          </p:cNvPr>
          <p:cNvSpPr txBox="1"/>
          <p:nvPr/>
        </p:nvSpPr>
        <p:spPr>
          <a:xfrm>
            <a:off x="26919936" y="20208265"/>
            <a:ext cx="1299410" cy="369332"/>
          </a:xfrm>
          <a:prstGeom prst="rect">
            <a:avLst/>
          </a:prstGeom>
          <a:noFill/>
        </p:spPr>
        <p:txBody>
          <a:bodyPr wrap="square" rtlCol="0">
            <a:spAutoFit/>
          </a:bodyPr>
          <a:lstStyle/>
          <a:p>
            <a:r>
              <a:rPr lang="ro-RO" sz="1800" dirty="0">
                <a:latin typeface="Arial" panose="020B0604020202020204" pitchFamily="34" charset="0"/>
                <a:cs typeface="Arial" panose="020B0604020202020204" pitchFamily="34" charset="0"/>
              </a:rPr>
              <a:t>Seria 1998</a:t>
            </a:r>
          </a:p>
        </p:txBody>
      </p:sp>
      <p:sp>
        <p:nvSpPr>
          <p:cNvPr id="34" name="Left Brace 33">
            <a:extLst>
              <a:ext uri="{FF2B5EF4-FFF2-40B4-BE49-F238E27FC236}">
                <a16:creationId xmlns:a16="http://schemas.microsoft.com/office/drawing/2014/main" id="{80BA202A-35C7-59EA-9C1D-E47B45622BD5}"/>
              </a:ext>
            </a:extLst>
          </p:cNvPr>
          <p:cNvSpPr/>
          <p:nvPr/>
        </p:nvSpPr>
        <p:spPr>
          <a:xfrm rot="5400000">
            <a:off x="21021845" y="7657072"/>
            <a:ext cx="415463" cy="21235448"/>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dirty="0"/>
          </a:p>
        </p:txBody>
      </p:sp>
      <p:sp>
        <p:nvSpPr>
          <p:cNvPr id="35" name="TextBox 34">
            <a:extLst>
              <a:ext uri="{FF2B5EF4-FFF2-40B4-BE49-F238E27FC236}">
                <a16:creationId xmlns:a16="http://schemas.microsoft.com/office/drawing/2014/main" id="{027F2AED-2D57-996E-449E-B605117D0468}"/>
              </a:ext>
            </a:extLst>
          </p:cNvPr>
          <p:cNvSpPr txBox="1"/>
          <p:nvPr/>
        </p:nvSpPr>
        <p:spPr>
          <a:xfrm>
            <a:off x="18900956" y="17310211"/>
            <a:ext cx="4621778"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Plasticitatea fenotipică</a:t>
            </a:r>
          </a:p>
        </p:txBody>
      </p:sp>
      <p:sp>
        <p:nvSpPr>
          <p:cNvPr id="37" name="TextBox 36">
            <a:extLst>
              <a:ext uri="{FF2B5EF4-FFF2-40B4-BE49-F238E27FC236}">
                <a16:creationId xmlns:a16="http://schemas.microsoft.com/office/drawing/2014/main" id="{F313A1CB-635A-33A0-BC89-2200B05E4C31}"/>
              </a:ext>
            </a:extLst>
          </p:cNvPr>
          <p:cNvSpPr txBox="1"/>
          <p:nvPr/>
        </p:nvSpPr>
        <p:spPr>
          <a:xfrm>
            <a:off x="2806383" y="17446258"/>
            <a:ext cx="5242141"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Performanțele de creștere</a:t>
            </a:r>
          </a:p>
        </p:txBody>
      </p:sp>
      <p:sp>
        <p:nvSpPr>
          <p:cNvPr id="38" name="Left Brace 37">
            <a:extLst>
              <a:ext uri="{FF2B5EF4-FFF2-40B4-BE49-F238E27FC236}">
                <a16:creationId xmlns:a16="http://schemas.microsoft.com/office/drawing/2014/main" id="{831156A9-EB1B-96A6-E607-1665213E6BB5}"/>
              </a:ext>
            </a:extLst>
          </p:cNvPr>
          <p:cNvSpPr/>
          <p:nvPr/>
        </p:nvSpPr>
        <p:spPr>
          <a:xfrm rot="5400000">
            <a:off x="5077909" y="13526829"/>
            <a:ext cx="436427" cy="948827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dirty="0"/>
          </a:p>
        </p:txBody>
      </p:sp>
      <p:sp>
        <p:nvSpPr>
          <p:cNvPr id="40" name="Left Brace 39">
            <a:extLst>
              <a:ext uri="{FF2B5EF4-FFF2-40B4-BE49-F238E27FC236}">
                <a16:creationId xmlns:a16="http://schemas.microsoft.com/office/drawing/2014/main" id="{D8D6BFB7-5FEF-F12D-C749-CA64E9ADF793}"/>
              </a:ext>
            </a:extLst>
          </p:cNvPr>
          <p:cNvSpPr/>
          <p:nvPr/>
        </p:nvSpPr>
        <p:spPr>
          <a:xfrm rot="5400000">
            <a:off x="13186340" y="23536944"/>
            <a:ext cx="421772" cy="1241089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dirty="0"/>
          </a:p>
        </p:txBody>
      </p:sp>
      <p:sp>
        <p:nvSpPr>
          <p:cNvPr id="41" name="Left Brace 40">
            <a:extLst>
              <a:ext uri="{FF2B5EF4-FFF2-40B4-BE49-F238E27FC236}">
                <a16:creationId xmlns:a16="http://schemas.microsoft.com/office/drawing/2014/main" id="{64AFCEA2-63B0-10E7-EA09-3558AD8E8EF8}"/>
              </a:ext>
            </a:extLst>
          </p:cNvPr>
          <p:cNvSpPr/>
          <p:nvPr/>
        </p:nvSpPr>
        <p:spPr>
          <a:xfrm rot="5400000">
            <a:off x="25794265" y="23656676"/>
            <a:ext cx="404570" cy="1214524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dirty="0"/>
          </a:p>
        </p:txBody>
      </p:sp>
      <p:sp>
        <p:nvSpPr>
          <p:cNvPr id="43" name="Left Brace 42">
            <a:extLst>
              <a:ext uri="{FF2B5EF4-FFF2-40B4-BE49-F238E27FC236}">
                <a16:creationId xmlns:a16="http://schemas.microsoft.com/office/drawing/2014/main" id="{0D6BA014-E99A-A816-2E76-84F1D6055E25}"/>
              </a:ext>
            </a:extLst>
          </p:cNvPr>
          <p:cNvSpPr/>
          <p:nvPr/>
        </p:nvSpPr>
        <p:spPr>
          <a:xfrm rot="5400000">
            <a:off x="3503587" y="26714806"/>
            <a:ext cx="404569" cy="6037969"/>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dirty="0"/>
          </a:p>
        </p:txBody>
      </p:sp>
      <p:sp>
        <p:nvSpPr>
          <p:cNvPr id="44" name="TextBox 43">
            <a:extLst>
              <a:ext uri="{FF2B5EF4-FFF2-40B4-BE49-F238E27FC236}">
                <a16:creationId xmlns:a16="http://schemas.microsoft.com/office/drawing/2014/main" id="{9905920E-8625-7280-9097-1B9E155DF8E2}"/>
              </a:ext>
            </a:extLst>
          </p:cNvPr>
          <p:cNvSpPr txBox="1"/>
          <p:nvPr/>
        </p:nvSpPr>
        <p:spPr>
          <a:xfrm>
            <a:off x="25132884" y="29031759"/>
            <a:ext cx="1727332"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RCP 8.5</a:t>
            </a:r>
          </a:p>
        </p:txBody>
      </p:sp>
      <p:sp>
        <p:nvSpPr>
          <p:cNvPr id="45" name="TextBox 44">
            <a:extLst>
              <a:ext uri="{FF2B5EF4-FFF2-40B4-BE49-F238E27FC236}">
                <a16:creationId xmlns:a16="http://schemas.microsoft.com/office/drawing/2014/main" id="{DDDA253F-EC50-2A54-7371-5586BC066190}"/>
              </a:ext>
            </a:extLst>
          </p:cNvPr>
          <p:cNvSpPr txBox="1"/>
          <p:nvPr/>
        </p:nvSpPr>
        <p:spPr>
          <a:xfrm>
            <a:off x="12533560" y="28942236"/>
            <a:ext cx="1727332"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RCP 4.5</a:t>
            </a:r>
          </a:p>
        </p:txBody>
      </p:sp>
      <p:sp>
        <p:nvSpPr>
          <p:cNvPr id="46" name="TextBox 45">
            <a:extLst>
              <a:ext uri="{FF2B5EF4-FFF2-40B4-BE49-F238E27FC236}">
                <a16:creationId xmlns:a16="http://schemas.microsoft.com/office/drawing/2014/main" id="{2EF71C52-0630-29D6-16DB-30638D7F86E7}"/>
              </a:ext>
            </a:extLst>
          </p:cNvPr>
          <p:cNvSpPr txBox="1"/>
          <p:nvPr/>
        </p:nvSpPr>
        <p:spPr>
          <a:xfrm>
            <a:off x="1929410" y="28942236"/>
            <a:ext cx="3509294"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Perioada curentă</a:t>
            </a:r>
          </a:p>
        </p:txBody>
      </p:sp>
      <p:sp>
        <p:nvSpPr>
          <p:cNvPr id="47" name="TextBox 46">
            <a:extLst>
              <a:ext uri="{FF2B5EF4-FFF2-40B4-BE49-F238E27FC236}">
                <a16:creationId xmlns:a16="http://schemas.microsoft.com/office/drawing/2014/main" id="{604D8788-8E3F-E236-A166-46C2AAF18DAD}"/>
              </a:ext>
            </a:extLst>
          </p:cNvPr>
          <p:cNvSpPr txBox="1"/>
          <p:nvPr/>
        </p:nvSpPr>
        <p:spPr>
          <a:xfrm>
            <a:off x="2974297" y="34015943"/>
            <a:ext cx="4527201"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2021 </a:t>
            </a:r>
            <a:r>
              <a:rPr lang="ro-RO" sz="2800" b="1" dirty="0">
                <a:latin typeface="Arial" panose="020B0604020202020204" pitchFamily="34" charset="0"/>
                <a:cs typeface="Arial" panose="020B0604020202020204" pitchFamily="34" charset="0"/>
              </a:rPr>
              <a:t>(</a:t>
            </a:r>
            <a:r>
              <a:rPr lang="ro-RO" sz="2800" b="1" dirty="0">
                <a:solidFill>
                  <a:srgbClr val="FF0000"/>
                </a:solidFill>
                <a:latin typeface="Arial" panose="020B0604020202020204" pitchFamily="34" charset="0"/>
                <a:cs typeface="Arial" panose="020B0604020202020204" pitchFamily="34" charset="0"/>
              </a:rPr>
              <a:t>distribuția actuală</a:t>
            </a:r>
            <a:r>
              <a:rPr lang="ro-RO" sz="2800" b="1" dirty="0">
                <a:latin typeface="Arial" panose="020B0604020202020204" pitchFamily="34" charset="0"/>
                <a:cs typeface="Arial" panose="020B0604020202020204" pitchFamily="34" charset="0"/>
              </a:rPr>
              <a:t>)</a:t>
            </a:r>
          </a:p>
        </p:txBody>
      </p:sp>
      <p:sp>
        <p:nvSpPr>
          <p:cNvPr id="48" name="TextBox 47">
            <a:extLst>
              <a:ext uri="{FF2B5EF4-FFF2-40B4-BE49-F238E27FC236}">
                <a16:creationId xmlns:a16="http://schemas.microsoft.com/office/drawing/2014/main" id="{1B29E847-1C3F-56B3-DACF-638DFB788B91}"/>
              </a:ext>
            </a:extLst>
          </p:cNvPr>
          <p:cNvSpPr txBox="1"/>
          <p:nvPr/>
        </p:nvSpPr>
        <p:spPr>
          <a:xfrm>
            <a:off x="9188887" y="34062060"/>
            <a:ext cx="2141933"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2021-2040</a:t>
            </a:r>
          </a:p>
        </p:txBody>
      </p:sp>
      <p:sp>
        <p:nvSpPr>
          <p:cNvPr id="49" name="TextBox 48">
            <a:extLst>
              <a:ext uri="{FF2B5EF4-FFF2-40B4-BE49-F238E27FC236}">
                <a16:creationId xmlns:a16="http://schemas.microsoft.com/office/drawing/2014/main" id="{646ABE36-866F-EB87-A35A-BEC04F43F3AE}"/>
              </a:ext>
            </a:extLst>
          </p:cNvPr>
          <p:cNvSpPr txBox="1"/>
          <p:nvPr/>
        </p:nvSpPr>
        <p:spPr>
          <a:xfrm>
            <a:off x="21864829" y="34006718"/>
            <a:ext cx="2141933"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2021-2040</a:t>
            </a:r>
          </a:p>
        </p:txBody>
      </p:sp>
      <p:sp>
        <p:nvSpPr>
          <p:cNvPr id="50" name="TextBox 49">
            <a:extLst>
              <a:ext uri="{FF2B5EF4-FFF2-40B4-BE49-F238E27FC236}">
                <a16:creationId xmlns:a16="http://schemas.microsoft.com/office/drawing/2014/main" id="{25702109-859E-58A8-97A0-09AD7F9C62F5}"/>
              </a:ext>
            </a:extLst>
          </p:cNvPr>
          <p:cNvSpPr txBox="1"/>
          <p:nvPr/>
        </p:nvSpPr>
        <p:spPr>
          <a:xfrm>
            <a:off x="28028309" y="34021792"/>
            <a:ext cx="2141933"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2081-2100</a:t>
            </a:r>
          </a:p>
        </p:txBody>
      </p:sp>
      <p:sp>
        <p:nvSpPr>
          <p:cNvPr id="51" name="TextBox 50">
            <a:extLst>
              <a:ext uri="{FF2B5EF4-FFF2-40B4-BE49-F238E27FC236}">
                <a16:creationId xmlns:a16="http://schemas.microsoft.com/office/drawing/2014/main" id="{D75AF965-B21F-11B4-9667-A16FE65523F7}"/>
              </a:ext>
            </a:extLst>
          </p:cNvPr>
          <p:cNvSpPr txBox="1"/>
          <p:nvPr/>
        </p:nvSpPr>
        <p:spPr>
          <a:xfrm>
            <a:off x="15526858" y="34011264"/>
            <a:ext cx="2141933"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2081-2100</a:t>
            </a:r>
          </a:p>
        </p:txBody>
      </p:sp>
      <p:sp>
        <p:nvSpPr>
          <p:cNvPr id="4" name="TextBox 3">
            <a:extLst>
              <a:ext uri="{FF2B5EF4-FFF2-40B4-BE49-F238E27FC236}">
                <a16:creationId xmlns:a16="http://schemas.microsoft.com/office/drawing/2014/main" id="{12B015AD-CCC4-C96F-F065-A0824ADCAC94}"/>
              </a:ext>
            </a:extLst>
          </p:cNvPr>
          <p:cNvSpPr txBox="1"/>
          <p:nvPr/>
        </p:nvSpPr>
        <p:spPr>
          <a:xfrm>
            <a:off x="16086220" y="18774121"/>
            <a:ext cx="649705" cy="338554"/>
          </a:xfrm>
          <a:prstGeom prst="rect">
            <a:avLst/>
          </a:prstGeom>
          <a:noFill/>
        </p:spPr>
        <p:txBody>
          <a:bodyPr wrap="square" rtlCol="0">
            <a:spAutoFit/>
          </a:bodyPr>
          <a:lstStyle/>
          <a:p>
            <a:r>
              <a:rPr lang="ro-RO" sz="1600" dirty="0">
                <a:latin typeface="Arial" panose="020B0604020202020204" pitchFamily="34" charset="0"/>
                <a:cs typeface="Arial" panose="020B0604020202020204" pitchFamily="34" charset="0"/>
              </a:rPr>
              <a:t>1995</a:t>
            </a:r>
          </a:p>
        </p:txBody>
      </p:sp>
      <p:sp>
        <p:nvSpPr>
          <p:cNvPr id="6" name="TextBox 5">
            <a:extLst>
              <a:ext uri="{FF2B5EF4-FFF2-40B4-BE49-F238E27FC236}">
                <a16:creationId xmlns:a16="http://schemas.microsoft.com/office/drawing/2014/main" id="{26859447-207C-30F6-1706-2C3D00FEDAE3}"/>
              </a:ext>
            </a:extLst>
          </p:cNvPr>
          <p:cNvSpPr txBox="1"/>
          <p:nvPr/>
        </p:nvSpPr>
        <p:spPr>
          <a:xfrm>
            <a:off x="26535363" y="18728850"/>
            <a:ext cx="649705" cy="338554"/>
          </a:xfrm>
          <a:prstGeom prst="rect">
            <a:avLst/>
          </a:prstGeom>
          <a:noFill/>
        </p:spPr>
        <p:txBody>
          <a:bodyPr wrap="square" rtlCol="0">
            <a:spAutoFit/>
          </a:bodyPr>
          <a:lstStyle/>
          <a:p>
            <a:r>
              <a:rPr lang="ro-RO" sz="1600" dirty="0">
                <a:latin typeface="Arial" panose="020B0604020202020204" pitchFamily="34" charset="0"/>
                <a:cs typeface="Arial" panose="020B0604020202020204" pitchFamily="34" charset="0"/>
              </a:rPr>
              <a:t>1998</a:t>
            </a:r>
          </a:p>
        </p:txBody>
      </p:sp>
      <p:pic>
        <p:nvPicPr>
          <p:cNvPr id="10" name="Picture 9">
            <a:extLst>
              <a:ext uri="{FF2B5EF4-FFF2-40B4-BE49-F238E27FC236}">
                <a16:creationId xmlns:a16="http://schemas.microsoft.com/office/drawing/2014/main" id="{A257C112-2E07-4442-4B89-C7EA0BF6C115}"/>
              </a:ext>
            </a:extLst>
          </p:cNvPr>
          <p:cNvPicPr>
            <a:picLocks noChangeAspect="1"/>
          </p:cNvPicPr>
          <p:nvPr/>
        </p:nvPicPr>
        <p:blipFill>
          <a:blip r:embed="rId14"/>
          <a:stretch>
            <a:fillRect/>
          </a:stretch>
        </p:blipFill>
        <p:spPr>
          <a:xfrm>
            <a:off x="16926268" y="27613402"/>
            <a:ext cx="8606615" cy="1279082"/>
          </a:xfrm>
          <a:prstGeom prst="rect">
            <a:avLst/>
          </a:prstGeom>
        </p:spPr>
      </p:pic>
    </p:spTree>
    <p:extLst>
      <p:ext uri="{BB962C8B-B14F-4D97-AF65-F5344CB8AC3E}">
        <p14:creationId xmlns:p14="http://schemas.microsoft.com/office/powerpoint/2010/main" val="14782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938992"/>
          </a:xfrm>
          <a:prstGeom prst="rect">
            <a:avLst/>
          </a:prstGeom>
          <a:noFill/>
        </p:spPr>
        <p:txBody>
          <a:bodyPr wrap="square" rtlCol="0">
            <a:spAutoFit/>
          </a:bodyPr>
          <a:lstStyle/>
          <a:p>
            <a:pPr algn="ctr"/>
            <a:r>
              <a:rPr lang="en-GB" sz="6000" b="1" dirty="0">
                <a:latin typeface="Arial" charset="0"/>
                <a:ea typeface="Arial" charset="0"/>
                <a:cs typeface="Arial" charset="0"/>
              </a:rPr>
              <a:t>Assessing the adaptive potential of European beech in Romanian provenance trials</a:t>
            </a:r>
            <a:endParaRPr lang="en-US" sz="6000" b="1" dirty="0">
              <a:latin typeface="Arial" charset="0"/>
              <a:ea typeface="Arial" charset="0"/>
              <a:cs typeface="Arial" charset="0"/>
            </a:endParaRPr>
          </a:p>
        </p:txBody>
      </p:sp>
      <p:sp>
        <p:nvSpPr>
          <p:cNvPr id="19" name="TextBox 18"/>
          <p:cNvSpPr txBox="1"/>
          <p:nvPr/>
        </p:nvSpPr>
        <p:spPr>
          <a:xfrm>
            <a:off x="1771853" y="8660612"/>
            <a:ext cx="28359197" cy="646331"/>
          </a:xfrm>
          <a:prstGeom prst="rect">
            <a:avLst/>
          </a:prstGeom>
          <a:noFill/>
        </p:spPr>
        <p:txBody>
          <a:bodyPr wrap="square" rtlCol="0">
            <a:spAutoFit/>
          </a:bodyPr>
          <a:lstStyle/>
          <a:p>
            <a:pPr algn="r"/>
            <a:r>
              <a:rPr lang="en-US" sz="3600" b="1" dirty="0">
                <a:latin typeface="Arial" charset="0"/>
                <a:ea typeface="Arial" charset="0"/>
                <a:cs typeface="Arial" charset="0"/>
              </a:rPr>
              <a:t>BESLIU Emanuel</a:t>
            </a:r>
            <a:r>
              <a:rPr lang="ro-RO" sz="3600" b="1" dirty="0">
                <a:latin typeface="Arial" charset="0"/>
                <a:ea typeface="Arial" charset="0"/>
                <a:cs typeface="Arial" charset="0"/>
              </a:rPr>
              <a:t>,</a:t>
            </a:r>
            <a:r>
              <a:rPr lang="en-US" sz="3600" b="1" dirty="0">
                <a:latin typeface="Arial" charset="0"/>
                <a:ea typeface="Arial" charset="0"/>
                <a:cs typeface="Arial" charset="0"/>
              </a:rPr>
              <a:t>  BUDEANU Marius, CURTU Alexandru Lucian</a:t>
            </a:r>
            <a:r>
              <a:rPr lang="ro-RO" sz="3600" b="1" dirty="0">
                <a:latin typeface="Arial" charset="0"/>
                <a:ea typeface="Arial" charset="0"/>
                <a:cs typeface="Arial" charset="0"/>
              </a:rPr>
              <a:t> </a:t>
            </a:r>
            <a:endParaRPr lang="ro-RO" sz="3600" b="1" i="1" dirty="0">
              <a:latin typeface="Arial" charset="0"/>
              <a:ea typeface="Arial" charset="0"/>
              <a:cs typeface="Arial" charset="0"/>
            </a:endParaRPr>
          </a:p>
        </p:txBody>
      </p:sp>
      <p:sp>
        <p:nvSpPr>
          <p:cNvPr id="20" name="TextBox 19"/>
          <p:cNvSpPr txBox="1"/>
          <p:nvPr/>
        </p:nvSpPr>
        <p:spPr>
          <a:xfrm>
            <a:off x="1840530" y="10165216"/>
            <a:ext cx="28776842" cy="2677656"/>
          </a:xfrm>
          <a:prstGeom prst="rect">
            <a:avLst/>
          </a:prstGeom>
          <a:noFill/>
        </p:spPr>
        <p:txBody>
          <a:bodyPr wrap="square" rtlCol="0">
            <a:spAutoFit/>
          </a:bodyPr>
          <a:lstStyle/>
          <a:p>
            <a:r>
              <a:rPr lang="ro-RO" sz="4000" b="1" dirty="0">
                <a:latin typeface="Arial" charset="0"/>
                <a:ea typeface="Arial" charset="0"/>
                <a:cs typeface="Arial" charset="0"/>
              </a:rPr>
              <a:t>INTRODUCTION</a:t>
            </a:r>
            <a:r>
              <a:rPr lang="en-US" sz="4000" b="1" dirty="0">
                <a:latin typeface="Arial" charset="0"/>
                <a:ea typeface="Arial" charset="0"/>
                <a:cs typeface="Arial" charset="0"/>
              </a:rPr>
              <a:t> </a:t>
            </a:r>
            <a:endParaRPr lang="ro-RO" sz="4000" b="1" dirty="0">
              <a:solidFill>
                <a:srgbClr val="FF0000"/>
              </a:solidFill>
              <a:latin typeface="Arial" charset="0"/>
              <a:ea typeface="Arial" charset="0"/>
              <a:cs typeface="Arial" charset="0"/>
            </a:endParaRPr>
          </a:p>
          <a:p>
            <a:pPr algn="just"/>
            <a:r>
              <a:rPr lang="en-GB" sz="3200" b="1" dirty="0">
                <a:latin typeface="Arial" charset="0"/>
                <a:ea typeface="Arial" charset="0"/>
                <a:cs typeface="Arial" charset="0"/>
              </a:rPr>
              <a:t>Adaptive potential is defined as the function of a complex set of biological, physiological, and ecological factors that act simultaneously and differently across time and space, providing species with the ability to </a:t>
            </a:r>
            <a:r>
              <a:rPr lang="ro-RO" sz="3200" b="1" dirty="0">
                <a:latin typeface="Arial" charset="0"/>
                <a:ea typeface="Arial" charset="0"/>
                <a:cs typeface="Arial" charset="0"/>
              </a:rPr>
              <a:t>aclimatase</a:t>
            </a:r>
            <a:r>
              <a:rPr lang="en-GB" sz="3200" b="1" dirty="0">
                <a:latin typeface="Arial" charset="0"/>
                <a:ea typeface="Arial" charset="0"/>
                <a:cs typeface="Arial" charset="0"/>
              </a:rPr>
              <a:t> to new environmental conditions</a:t>
            </a:r>
            <a:r>
              <a:rPr lang="ro-RO" sz="3200" b="1" dirty="0">
                <a:latin typeface="Arial" charset="0"/>
                <a:ea typeface="Arial" charset="0"/>
                <a:cs typeface="Arial" charset="0"/>
              </a:rPr>
              <a:t> </a:t>
            </a:r>
            <a:r>
              <a:rPr lang="en-GB" sz="3200" b="1" dirty="0">
                <a:latin typeface="Arial" charset="0"/>
                <a:ea typeface="Arial" charset="0"/>
                <a:cs typeface="Arial" charset="0"/>
              </a:rPr>
              <a:t>(Royer-Tardif et al. 2021).</a:t>
            </a:r>
            <a:r>
              <a:rPr lang="ro-RO" sz="3200" b="1" dirty="0">
                <a:latin typeface="Arial" charset="0"/>
                <a:ea typeface="Arial" charset="0"/>
                <a:cs typeface="Arial" charset="0"/>
              </a:rPr>
              <a:t> </a:t>
            </a:r>
            <a:r>
              <a:rPr lang="en-GB" sz="3200" b="1" dirty="0">
                <a:latin typeface="Arial" charset="0"/>
                <a:ea typeface="Arial" charset="0"/>
                <a:cs typeface="Arial" charset="0"/>
              </a:rPr>
              <a:t>The adaptive potential of </a:t>
            </a:r>
            <a:r>
              <a:rPr lang="en-GB" sz="3200" b="1" i="1" dirty="0">
                <a:latin typeface="Arial" charset="0"/>
                <a:ea typeface="Arial" charset="0"/>
                <a:cs typeface="Arial" charset="0"/>
              </a:rPr>
              <a:t>Fagus sylvatica </a:t>
            </a:r>
            <a:r>
              <a:rPr lang="en-GB" sz="3200" b="1" dirty="0">
                <a:latin typeface="Arial" charset="0"/>
                <a:ea typeface="Arial" charset="0"/>
                <a:cs typeface="Arial" charset="0"/>
              </a:rPr>
              <a:t>can be effectively assessed in provenance trials (Mátyás, 1996), a practice that is particularly important given the species’ </a:t>
            </a:r>
            <a:r>
              <a:rPr lang="ro-RO" sz="3200" b="1" dirty="0" err="1">
                <a:latin typeface="Arial" charset="0"/>
                <a:ea typeface="Arial" charset="0"/>
                <a:cs typeface="Arial" charset="0"/>
              </a:rPr>
              <a:t>importance</a:t>
            </a:r>
            <a:r>
              <a:rPr lang="en-GB" sz="3200" b="1" dirty="0">
                <a:latin typeface="Arial" charset="0"/>
                <a:ea typeface="Arial" charset="0"/>
                <a:cs typeface="Arial" charset="0"/>
              </a:rPr>
              <a:t> in Europe (Leuschner et al., 2006)</a:t>
            </a:r>
            <a:r>
              <a:rPr lang="ro-RO" sz="3200" b="1" dirty="0">
                <a:latin typeface="Arial" charset="0"/>
                <a:ea typeface="Arial" charset="0"/>
                <a:cs typeface="Arial" charset="0"/>
              </a:rPr>
              <a:t>.</a:t>
            </a:r>
          </a:p>
        </p:txBody>
      </p:sp>
      <p:sp>
        <p:nvSpPr>
          <p:cNvPr id="21" name="TextBox 20"/>
          <p:cNvSpPr txBox="1"/>
          <p:nvPr/>
        </p:nvSpPr>
        <p:spPr>
          <a:xfrm>
            <a:off x="1811223" y="13045874"/>
            <a:ext cx="28776842" cy="3170099"/>
          </a:xfrm>
          <a:prstGeom prst="rect">
            <a:avLst/>
          </a:prstGeom>
          <a:noFill/>
        </p:spPr>
        <p:txBody>
          <a:bodyPr wrap="square" rtlCol="0">
            <a:spAutoFit/>
          </a:bodyPr>
          <a:lstStyle/>
          <a:p>
            <a:r>
              <a:rPr lang="ro-RO" sz="4000" b="1" dirty="0">
                <a:latin typeface="Arial" charset="0"/>
                <a:ea typeface="Arial" charset="0"/>
                <a:cs typeface="Arial" charset="0"/>
              </a:rPr>
              <a:t>MATERIAL AND METHODS </a:t>
            </a:r>
            <a:endParaRPr lang="ro-RO" sz="4000" b="1" dirty="0">
              <a:solidFill>
                <a:srgbClr val="FF0000"/>
              </a:solidFill>
              <a:latin typeface="Arial" charset="0"/>
              <a:ea typeface="Arial" charset="0"/>
              <a:cs typeface="Arial" charset="0"/>
            </a:endParaRPr>
          </a:p>
          <a:p>
            <a:pPr algn="just"/>
            <a:r>
              <a:rPr lang="en-GB" sz="3200" b="1" dirty="0">
                <a:latin typeface="Arial" charset="0"/>
                <a:ea typeface="Arial" charset="0"/>
                <a:cs typeface="Arial" charset="0"/>
              </a:rPr>
              <a:t>In the present study, international beech provenance trials established between 1995 and 1998 at S</a:t>
            </a:r>
            <a:r>
              <a:rPr lang="ro-RO" sz="3200" b="1" dirty="0">
                <a:latin typeface="Arial" charset="0"/>
                <a:ea typeface="Arial" charset="0"/>
                <a:cs typeface="Arial" charset="0"/>
              </a:rPr>
              <a:t>a</a:t>
            </a:r>
            <a:r>
              <a:rPr lang="en-GB" sz="3200" b="1" dirty="0" err="1">
                <a:latin typeface="Arial" charset="0"/>
                <a:ea typeface="Arial" charset="0"/>
                <a:cs typeface="Arial" charset="0"/>
              </a:rPr>
              <a:t>cele</a:t>
            </a:r>
            <a:r>
              <a:rPr lang="en-GB" sz="3200" b="1" dirty="0">
                <a:latin typeface="Arial" charset="0"/>
                <a:ea typeface="Arial" charset="0"/>
                <a:cs typeface="Arial" charset="0"/>
              </a:rPr>
              <a:t>, C</a:t>
            </a:r>
            <a:r>
              <a:rPr lang="ro-RO" sz="3200" b="1" dirty="0">
                <a:latin typeface="Arial" charset="0"/>
                <a:ea typeface="Arial" charset="0"/>
                <a:cs typeface="Arial" charset="0"/>
              </a:rPr>
              <a:t>a</a:t>
            </a:r>
            <a:r>
              <a:rPr lang="en-GB" sz="3200" b="1" dirty="0" err="1">
                <a:latin typeface="Arial" charset="0"/>
                <a:ea typeface="Arial" charset="0"/>
                <a:cs typeface="Arial" charset="0"/>
              </a:rPr>
              <a:t>rbunari</a:t>
            </a:r>
            <a:r>
              <a:rPr lang="en-GB" sz="3200" b="1" dirty="0">
                <a:latin typeface="Arial" charset="0"/>
                <a:ea typeface="Arial" charset="0"/>
                <a:cs typeface="Arial" charset="0"/>
              </a:rPr>
              <a:t>, Ale</a:t>
            </a:r>
            <a:r>
              <a:rPr lang="ro-RO" sz="3200" b="1" dirty="0">
                <a:latin typeface="Arial" charset="0"/>
                <a:ea typeface="Arial" charset="0"/>
                <a:cs typeface="Arial" charset="0"/>
              </a:rPr>
              <a:t>s</a:t>
            </a:r>
            <a:r>
              <a:rPr lang="en-GB" sz="3200" b="1" dirty="0">
                <a:latin typeface="Arial" charset="0"/>
                <a:ea typeface="Arial" charset="0"/>
                <a:cs typeface="Arial" charset="0"/>
              </a:rPr>
              <a:t>d, and </a:t>
            </a:r>
            <a:r>
              <a:rPr lang="ro-RO" sz="3200" b="1" dirty="0">
                <a:latin typeface="Arial" charset="0"/>
                <a:ea typeface="Arial" charset="0"/>
                <a:cs typeface="Arial" charset="0"/>
              </a:rPr>
              <a:t>Fa</a:t>
            </a:r>
            <a:r>
              <a:rPr lang="en-GB" sz="3200" b="1" dirty="0" err="1">
                <a:latin typeface="Arial" charset="0"/>
                <a:ea typeface="Arial" charset="0"/>
                <a:cs typeface="Arial" charset="0"/>
              </a:rPr>
              <a:t>nt</a:t>
            </a:r>
            <a:r>
              <a:rPr lang="ro-RO" sz="3200" b="1" dirty="0">
                <a:latin typeface="Arial" charset="0"/>
                <a:ea typeface="Arial" charset="0"/>
                <a:cs typeface="Arial" charset="0"/>
              </a:rPr>
              <a:t>a</a:t>
            </a:r>
            <a:r>
              <a:rPr lang="en-GB" sz="3200" b="1" dirty="0" err="1">
                <a:latin typeface="Arial" charset="0"/>
                <a:ea typeface="Arial" charset="0"/>
                <a:cs typeface="Arial" charset="0"/>
              </a:rPr>
              <a:t>nele</a:t>
            </a:r>
            <a:r>
              <a:rPr lang="en-GB" sz="3200" b="1" dirty="0">
                <a:latin typeface="Arial" charset="0"/>
                <a:ea typeface="Arial" charset="0"/>
                <a:cs typeface="Arial" charset="0"/>
              </a:rPr>
              <a:t> were </a:t>
            </a:r>
            <a:r>
              <a:rPr lang="ro-RO" sz="3200" b="1" dirty="0" err="1">
                <a:latin typeface="Arial" charset="0"/>
                <a:ea typeface="Arial" charset="0"/>
                <a:cs typeface="Arial" charset="0"/>
              </a:rPr>
              <a:t>analysed</a:t>
            </a:r>
            <a:r>
              <a:rPr lang="en-GB" sz="3200" b="1" dirty="0">
                <a:latin typeface="Arial" charset="0"/>
                <a:ea typeface="Arial" charset="0"/>
                <a:cs typeface="Arial" charset="0"/>
              </a:rPr>
              <a:t>. Measurements taken 27 and 24 years after the installation of the experiments formed the basis of the analyses in this study. These analyses focused on growth performance in terms of survival (Sr) and </a:t>
            </a:r>
            <a:r>
              <a:rPr lang="ro-RO" sz="3200" b="1" dirty="0" err="1">
                <a:latin typeface="Arial" charset="0"/>
                <a:ea typeface="Arial" charset="0"/>
                <a:cs typeface="Arial" charset="0"/>
              </a:rPr>
              <a:t>tree</a:t>
            </a:r>
            <a:r>
              <a:rPr lang="en-US" sz="3200" b="1" dirty="0">
                <a:latin typeface="Arial" charset="0"/>
                <a:ea typeface="Arial" charset="0"/>
                <a:cs typeface="Arial" charset="0"/>
              </a:rPr>
              <a:t> </a:t>
            </a:r>
            <a:r>
              <a:rPr lang="en-GB" sz="3200" b="1" dirty="0">
                <a:latin typeface="Arial" charset="0"/>
                <a:ea typeface="Arial" charset="0"/>
                <a:cs typeface="Arial" charset="0"/>
              </a:rPr>
              <a:t>height (</a:t>
            </a:r>
            <a:r>
              <a:rPr lang="en-GB" sz="3200" b="1" dirty="0" err="1">
                <a:latin typeface="Arial" charset="0"/>
                <a:ea typeface="Arial" charset="0"/>
                <a:cs typeface="Arial" charset="0"/>
              </a:rPr>
              <a:t>Ht</a:t>
            </a:r>
            <a:r>
              <a:rPr lang="en-GB" sz="3200" b="1" dirty="0">
                <a:latin typeface="Arial" charset="0"/>
                <a:ea typeface="Arial" charset="0"/>
                <a:cs typeface="Arial" charset="0"/>
              </a:rPr>
              <a:t>), the assessment of adaptation using the Relative Distance Plasticity Index (RDPI) (Valladares et al., 2006), as well as the </a:t>
            </a:r>
            <a:r>
              <a:rPr lang="ro-RO" sz="3200" b="1" dirty="0">
                <a:latin typeface="Arial" charset="0"/>
                <a:ea typeface="Arial" charset="0"/>
                <a:cs typeface="Arial" charset="0"/>
              </a:rPr>
              <a:t>modelling</a:t>
            </a:r>
            <a:r>
              <a:rPr lang="en-GB" sz="3200" b="1" dirty="0">
                <a:latin typeface="Arial" charset="0"/>
                <a:ea typeface="Arial" charset="0"/>
                <a:cs typeface="Arial" charset="0"/>
              </a:rPr>
              <a:t> of height growth under different climatic scenarios using the Universal Response Function (URF) model (Wang et al., 2010).</a:t>
            </a:r>
            <a:endParaRPr lang="ro-RO" sz="3200" b="1" dirty="0">
              <a:solidFill>
                <a:srgbClr val="FF0000"/>
              </a:solidFill>
              <a:latin typeface="Arial" charset="0"/>
              <a:ea typeface="Arial" charset="0"/>
              <a:cs typeface="Arial" charset="0"/>
            </a:endParaRPr>
          </a:p>
        </p:txBody>
      </p:sp>
      <p:sp>
        <p:nvSpPr>
          <p:cNvPr id="22" name="TextBox 21"/>
          <p:cNvSpPr txBox="1"/>
          <p:nvPr/>
        </p:nvSpPr>
        <p:spPr>
          <a:xfrm>
            <a:off x="1789164" y="16389680"/>
            <a:ext cx="29438061" cy="1200329"/>
          </a:xfrm>
          <a:prstGeom prst="rect">
            <a:avLst/>
          </a:prstGeom>
          <a:noFill/>
        </p:spPr>
        <p:txBody>
          <a:bodyPr wrap="square" rtlCol="0">
            <a:spAutoFit/>
          </a:bodyPr>
          <a:lstStyle/>
          <a:p>
            <a:r>
              <a:rPr lang="ro-RO" sz="4000" b="1" dirty="0">
                <a:latin typeface="Arial" charset="0"/>
                <a:ea typeface="Arial" charset="0"/>
                <a:cs typeface="Arial" charset="0"/>
              </a:rPr>
              <a:t>RESULTS AND DISCUSSIONS </a:t>
            </a:r>
            <a:r>
              <a:rPr lang="ro-RO" sz="4000" b="1" dirty="0">
                <a:solidFill>
                  <a:srgbClr val="FF0000"/>
                </a:solidFill>
                <a:latin typeface="Arial" charset="0"/>
                <a:ea typeface="Arial" charset="0"/>
                <a:cs typeface="Arial" charset="0"/>
              </a:rPr>
              <a:t> </a:t>
            </a:r>
          </a:p>
          <a:p>
            <a:endParaRPr lang="ro-RO" sz="3200" b="1" dirty="0">
              <a:solidFill>
                <a:srgbClr val="FF0000"/>
              </a:solidFill>
              <a:latin typeface="Arial" charset="0"/>
              <a:ea typeface="Arial" charset="0"/>
              <a:cs typeface="Arial" charset="0"/>
            </a:endParaRPr>
          </a:p>
        </p:txBody>
      </p:sp>
      <p:sp>
        <p:nvSpPr>
          <p:cNvPr id="23" name="TextBox 22"/>
          <p:cNvSpPr txBox="1"/>
          <p:nvPr/>
        </p:nvSpPr>
        <p:spPr>
          <a:xfrm>
            <a:off x="1800104" y="34917841"/>
            <a:ext cx="28857694" cy="4647426"/>
          </a:xfrm>
          <a:prstGeom prst="rect">
            <a:avLst/>
          </a:prstGeom>
          <a:noFill/>
        </p:spPr>
        <p:txBody>
          <a:bodyPr wrap="square" rtlCol="0">
            <a:spAutoFit/>
          </a:bodyPr>
          <a:lstStyle/>
          <a:p>
            <a:r>
              <a:rPr lang="ro-RO" sz="4000" b="1" dirty="0">
                <a:latin typeface="Arial" charset="0"/>
                <a:ea typeface="Arial" charset="0"/>
                <a:cs typeface="Arial" charset="0"/>
              </a:rPr>
              <a:t>CONCLUSIONS </a:t>
            </a:r>
            <a:endParaRPr lang="ro-RO" sz="4000" b="1" dirty="0">
              <a:solidFill>
                <a:srgbClr val="FF0000"/>
              </a:solidFill>
              <a:latin typeface="Arial" charset="0"/>
              <a:ea typeface="Arial" charset="0"/>
              <a:cs typeface="Arial" charset="0"/>
            </a:endParaRPr>
          </a:p>
          <a:p>
            <a:pPr algn="just"/>
            <a:r>
              <a:rPr lang="en-GB" sz="3200" b="1" dirty="0">
                <a:latin typeface="Arial" charset="0"/>
                <a:ea typeface="Arial" charset="0"/>
                <a:cs typeface="Arial" charset="0"/>
              </a:rPr>
              <a:t>The variations identified in the response of the provenances indicate the existence of a genetically controlled adaptive potential, thus highlighting the possibility of applying assisted transfer. However, within this process, the relationship between provenance performance and environmental conditions must be </a:t>
            </a:r>
            <a:r>
              <a:rPr lang="ro-RO" sz="3200" b="1" dirty="0" err="1">
                <a:latin typeface="Arial" charset="0"/>
                <a:ea typeface="Arial" charset="0"/>
                <a:cs typeface="Arial" charset="0"/>
              </a:rPr>
              <a:t>prioritised</a:t>
            </a:r>
            <a:r>
              <a:rPr lang="en-GB" sz="3200" b="1" dirty="0">
                <a:latin typeface="Arial" charset="0"/>
                <a:ea typeface="Arial" charset="0"/>
                <a:cs typeface="Arial" charset="0"/>
              </a:rPr>
              <a:t> in order to avoid ecological and economic imbalances.</a:t>
            </a:r>
            <a:endParaRPr lang="ro-RO" sz="3200" b="1" dirty="0">
              <a:latin typeface="Arial" charset="0"/>
              <a:ea typeface="Arial" charset="0"/>
              <a:cs typeface="Arial" charset="0"/>
            </a:endParaRPr>
          </a:p>
          <a:p>
            <a:pPr algn="just"/>
            <a:r>
              <a:rPr lang="en-GB" sz="3200" b="1" dirty="0">
                <a:latin typeface="Arial" charset="0"/>
                <a:ea typeface="Arial" charset="0"/>
                <a:cs typeface="Arial" charset="0"/>
              </a:rPr>
              <a:t>The tested provenances exhibited a plastic response to the interaction with the testing environments in Romania, while plasticity values were higher for survival, suggesting a stronger relationship between </a:t>
            </a:r>
            <a:r>
              <a:rPr lang="ro-RO" sz="3200" b="1" dirty="0" err="1">
                <a:latin typeface="Arial" charset="0"/>
                <a:ea typeface="Arial" charset="0"/>
                <a:cs typeface="Arial" charset="0"/>
              </a:rPr>
              <a:t>survival</a:t>
            </a:r>
            <a:r>
              <a:rPr lang="en-GB" sz="3200" b="1" dirty="0">
                <a:latin typeface="Arial" charset="0"/>
                <a:ea typeface="Arial" charset="0"/>
                <a:cs typeface="Arial" charset="0"/>
              </a:rPr>
              <a:t> and adaptability.</a:t>
            </a:r>
            <a:endParaRPr lang="ro-RO" sz="3200" b="1" dirty="0">
              <a:latin typeface="Arial" charset="0"/>
              <a:ea typeface="Arial" charset="0"/>
              <a:cs typeface="Arial" charset="0"/>
            </a:endParaRPr>
          </a:p>
          <a:p>
            <a:pPr algn="just"/>
            <a:r>
              <a:rPr lang="en-GB" sz="3200" b="1" dirty="0">
                <a:latin typeface="Arial" charset="0"/>
                <a:ea typeface="Arial" charset="0"/>
                <a:cs typeface="Arial" charset="0"/>
              </a:rPr>
              <a:t>The reduced growth projected outside the Carpathian arc under both climatic scenarios follows the same trend reported in studies</a:t>
            </a:r>
            <a:r>
              <a:rPr lang="ro-RO" sz="3200" b="1" dirty="0">
                <a:latin typeface="Arial" charset="0"/>
                <a:ea typeface="Arial" charset="0"/>
                <a:cs typeface="Arial" charset="0"/>
              </a:rPr>
              <a:t>,</a:t>
            </a:r>
            <a:r>
              <a:rPr lang="en-GB" sz="3200" b="1" dirty="0">
                <a:latin typeface="Arial" charset="0"/>
                <a:ea typeface="Arial" charset="0"/>
                <a:cs typeface="Arial" charset="0"/>
              </a:rPr>
              <a:t> indicating a high sensitivity of beech under future climatic conditions. This will </a:t>
            </a:r>
            <a:r>
              <a:rPr lang="ro-RO" sz="3200" b="1" dirty="0" err="1">
                <a:latin typeface="Arial" charset="0"/>
                <a:ea typeface="Arial" charset="0"/>
                <a:cs typeface="Arial" charset="0"/>
              </a:rPr>
              <a:t>lead</a:t>
            </a:r>
            <a:r>
              <a:rPr lang="en-GB" sz="3200" b="1" dirty="0">
                <a:latin typeface="Arial" charset="0"/>
                <a:ea typeface="Arial" charset="0"/>
                <a:cs typeface="Arial" charset="0"/>
              </a:rPr>
              <a:t> to the gradual </a:t>
            </a:r>
            <a:r>
              <a:rPr lang="ro-RO" sz="3200" b="1" dirty="0" err="1">
                <a:latin typeface="Arial" charset="0"/>
                <a:ea typeface="Arial" charset="0"/>
                <a:cs typeface="Arial" charset="0"/>
              </a:rPr>
              <a:t>extinction</a:t>
            </a:r>
            <a:r>
              <a:rPr lang="en-GB" sz="3200" b="1" dirty="0">
                <a:latin typeface="Arial" charset="0"/>
                <a:ea typeface="Arial" charset="0"/>
                <a:cs typeface="Arial" charset="0"/>
              </a:rPr>
              <a:t> or fragmentation of populations growing at the lower limit of the species’ distribution range.</a:t>
            </a:r>
            <a:endParaRPr lang="ro-RO" sz="3200" b="1" dirty="0">
              <a:latin typeface="Arial" charset="0"/>
              <a:ea typeface="Arial" charset="0"/>
              <a:cs typeface="Arial"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en-US" sz="6000" b="1" dirty="0">
                <a:latin typeface="Arial Black" panose="020B0A04020102020204" pitchFamily="34" charset="0"/>
              </a:rPr>
              <a:t>The 5th Edition of the Annual Conference</a:t>
            </a:r>
          </a:p>
          <a:p>
            <a:pPr algn="ctr"/>
            <a:r>
              <a:rPr lang="en-US" sz="6000" b="1" dirty="0">
                <a:latin typeface="Arial Black" panose="020B0A04020102020204" pitchFamily="34" charset="0"/>
              </a:rPr>
              <a:t>“Romanian agricultural and forestry research: achievements and </a:t>
            </a:r>
            <a:r>
              <a:rPr lang="en-US" sz="6000" b="1" dirty="0" err="1">
                <a:latin typeface="Arial Black" panose="020B0A04020102020204" pitchFamily="34" charset="0"/>
              </a:rPr>
              <a:t>prospectives</a:t>
            </a:r>
            <a:r>
              <a:rPr lang="en-US" sz="6000" b="1" dirty="0">
                <a:latin typeface="Arial Black" panose="020B0A04020102020204" pitchFamily="34" charset="0"/>
              </a:rPr>
              <a:t>” </a:t>
            </a:r>
            <a:endParaRPr lang="ro-RO" sz="6000" b="1" dirty="0">
              <a:latin typeface="Arial Black" panose="020B0A04020102020204" pitchFamily="34" charset="0"/>
            </a:endParaRPr>
          </a:p>
          <a:p>
            <a:pPr algn="ctr"/>
            <a:r>
              <a:rPr lang="en-US" sz="6000" b="1" dirty="0">
                <a:latin typeface="Arial Black" panose="020B0A04020102020204" pitchFamily="34" charset="0"/>
              </a:rPr>
              <a:t>May 28, 2026</a:t>
            </a:r>
          </a:p>
          <a:p>
            <a:endParaRPr lang="en-US" sz="60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pic>
        <p:nvPicPr>
          <p:cNvPr id="2" name="Picture 1">
            <a:extLst>
              <a:ext uri="{FF2B5EF4-FFF2-40B4-BE49-F238E27FC236}">
                <a16:creationId xmlns:a16="http://schemas.microsoft.com/office/drawing/2014/main" id="{BC15FDB6-406B-ABFB-5B8D-2C822FDF84E7}"/>
              </a:ext>
            </a:extLst>
          </p:cNvPr>
          <p:cNvPicPr>
            <a:picLocks noChangeAspect="1"/>
          </p:cNvPicPr>
          <p:nvPr/>
        </p:nvPicPr>
        <p:blipFill>
          <a:blip r:embed="rId3"/>
          <a:stretch>
            <a:fillRect/>
          </a:stretch>
        </p:blipFill>
        <p:spPr>
          <a:xfrm>
            <a:off x="26129381" y="3409641"/>
            <a:ext cx="6061432" cy="2365988"/>
          </a:xfrm>
          <a:prstGeom prst="rect">
            <a:avLst/>
          </a:prstGeom>
        </p:spPr>
      </p:pic>
      <p:pic>
        <p:nvPicPr>
          <p:cNvPr id="3" name="Picture 2">
            <a:extLst>
              <a:ext uri="{FF2B5EF4-FFF2-40B4-BE49-F238E27FC236}">
                <a16:creationId xmlns:a16="http://schemas.microsoft.com/office/drawing/2014/main" id="{EC591BDF-0136-2C14-31F3-1C5BD6A166C3}"/>
              </a:ext>
            </a:extLst>
          </p:cNvPr>
          <p:cNvPicPr>
            <a:picLocks noChangeAspect="1"/>
          </p:cNvPicPr>
          <p:nvPr/>
        </p:nvPicPr>
        <p:blipFill>
          <a:blip r:embed="rId4"/>
          <a:stretch>
            <a:fillRect/>
          </a:stretch>
        </p:blipFill>
        <p:spPr>
          <a:xfrm>
            <a:off x="26931378" y="35713"/>
            <a:ext cx="3737360" cy="3389632"/>
          </a:xfrm>
          <a:prstGeom prst="rect">
            <a:avLst/>
          </a:prstGeom>
        </p:spPr>
      </p:pic>
      <p:pic>
        <p:nvPicPr>
          <p:cNvPr id="4" name="Picture 3">
            <a:extLst>
              <a:ext uri="{FF2B5EF4-FFF2-40B4-BE49-F238E27FC236}">
                <a16:creationId xmlns:a16="http://schemas.microsoft.com/office/drawing/2014/main" id="{9C5CC779-FD9E-5672-85CD-59A4D84D0969}"/>
              </a:ext>
            </a:extLst>
          </p:cNvPr>
          <p:cNvPicPr>
            <a:picLocks noChangeAspect="1"/>
          </p:cNvPicPr>
          <p:nvPr/>
        </p:nvPicPr>
        <p:blipFill>
          <a:blip r:embed="rId5"/>
          <a:stretch>
            <a:fillRect/>
          </a:stretch>
        </p:blipFill>
        <p:spPr>
          <a:xfrm>
            <a:off x="278751" y="18459944"/>
            <a:ext cx="9345051" cy="4852096"/>
          </a:xfrm>
          <a:prstGeom prst="rect">
            <a:avLst/>
          </a:prstGeom>
        </p:spPr>
      </p:pic>
      <p:pic>
        <p:nvPicPr>
          <p:cNvPr id="5" name="Picture 4">
            <a:extLst>
              <a:ext uri="{FF2B5EF4-FFF2-40B4-BE49-F238E27FC236}">
                <a16:creationId xmlns:a16="http://schemas.microsoft.com/office/drawing/2014/main" id="{FEFCD581-4820-82B6-C568-21AEEAAEF606}"/>
              </a:ext>
            </a:extLst>
          </p:cNvPr>
          <p:cNvPicPr>
            <a:picLocks noChangeAspect="1"/>
          </p:cNvPicPr>
          <p:nvPr/>
        </p:nvPicPr>
        <p:blipFill>
          <a:blip r:embed="rId6"/>
          <a:stretch>
            <a:fillRect/>
          </a:stretch>
        </p:blipFill>
        <p:spPr>
          <a:xfrm>
            <a:off x="278751" y="23278200"/>
            <a:ext cx="9345051" cy="5244739"/>
          </a:xfrm>
          <a:prstGeom prst="rect">
            <a:avLst/>
          </a:prstGeom>
        </p:spPr>
      </p:pic>
      <p:pic>
        <p:nvPicPr>
          <p:cNvPr id="6" name="Picture 5">
            <a:extLst>
              <a:ext uri="{FF2B5EF4-FFF2-40B4-BE49-F238E27FC236}">
                <a16:creationId xmlns:a16="http://schemas.microsoft.com/office/drawing/2014/main" id="{6E6E6041-31F1-9171-D5A2-133F5902B5E9}"/>
              </a:ext>
            </a:extLst>
          </p:cNvPr>
          <p:cNvPicPr>
            <a:picLocks noChangeAspect="1"/>
          </p:cNvPicPr>
          <p:nvPr/>
        </p:nvPicPr>
        <p:blipFill>
          <a:blip r:embed="rId7"/>
          <a:stretch>
            <a:fillRect/>
          </a:stretch>
        </p:blipFill>
        <p:spPr>
          <a:xfrm>
            <a:off x="21149166" y="18631177"/>
            <a:ext cx="10646769" cy="8461186"/>
          </a:xfrm>
          <a:prstGeom prst="rect">
            <a:avLst/>
          </a:prstGeom>
        </p:spPr>
      </p:pic>
      <p:pic>
        <p:nvPicPr>
          <p:cNvPr id="7" name="Picture 6">
            <a:extLst>
              <a:ext uri="{FF2B5EF4-FFF2-40B4-BE49-F238E27FC236}">
                <a16:creationId xmlns:a16="http://schemas.microsoft.com/office/drawing/2014/main" id="{F594AF4B-C3AD-3E2D-D2D6-F6A94016E016}"/>
              </a:ext>
            </a:extLst>
          </p:cNvPr>
          <p:cNvPicPr>
            <a:picLocks noChangeAspect="1"/>
          </p:cNvPicPr>
          <p:nvPr/>
        </p:nvPicPr>
        <p:blipFill>
          <a:blip r:embed="rId8"/>
          <a:stretch>
            <a:fillRect/>
          </a:stretch>
        </p:blipFill>
        <p:spPr>
          <a:xfrm>
            <a:off x="10560486" y="18640623"/>
            <a:ext cx="10431312" cy="8461186"/>
          </a:xfrm>
          <a:prstGeom prst="rect">
            <a:avLst/>
          </a:prstGeom>
        </p:spPr>
      </p:pic>
      <p:pic>
        <p:nvPicPr>
          <p:cNvPr id="8" name="Picture 7">
            <a:extLst>
              <a:ext uri="{FF2B5EF4-FFF2-40B4-BE49-F238E27FC236}">
                <a16:creationId xmlns:a16="http://schemas.microsoft.com/office/drawing/2014/main" id="{12E4E54B-F579-7A62-E0DD-4DED08405B3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1888" y="29816475"/>
            <a:ext cx="5939790" cy="3977005"/>
          </a:xfrm>
          <a:prstGeom prst="rect">
            <a:avLst/>
          </a:prstGeom>
          <a:ln>
            <a:solidFill>
              <a:schemeClr val="tx1"/>
            </a:solidFill>
          </a:ln>
        </p:spPr>
      </p:pic>
      <p:pic>
        <p:nvPicPr>
          <p:cNvPr id="9" name="Picture 8">
            <a:extLst>
              <a:ext uri="{FF2B5EF4-FFF2-40B4-BE49-F238E27FC236}">
                <a16:creationId xmlns:a16="http://schemas.microsoft.com/office/drawing/2014/main" id="{C2C93D78-D1FB-610C-B9D7-1FF07DEC31C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38593" y="29819781"/>
            <a:ext cx="5939790" cy="3979545"/>
          </a:xfrm>
          <a:prstGeom prst="rect">
            <a:avLst/>
          </a:prstGeom>
          <a:noFill/>
          <a:ln>
            <a:solidFill>
              <a:schemeClr val="tx1"/>
            </a:solidFill>
          </a:ln>
        </p:spPr>
      </p:pic>
      <p:pic>
        <p:nvPicPr>
          <p:cNvPr id="10" name="Picture 9">
            <a:extLst>
              <a:ext uri="{FF2B5EF4-FFF2-40B4-BE49-F238E27FC236}">
                <a16:creationId xmlns:a16="http://schemas.microsoft.com/office/drawing/2014/main" id="{6CC8411E-A822-E3F2-302D-1E0A05D572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914535" y="29816472"/>
            <a:ext cx="5939790" cy="3977005"/>
          </a:xfrm>
          <a:prstGeom prst="rect">
            <a:avLst/>
          </a:prstGeom>
          <a:ln>
            <a:solidFill>
              <a:schemeClr val="tx1"/>
            </a:solidFill>
          </a:ln>
        </p:spPr>
      </p:pic>
      <p:pic>
        <p:nvPicPr>
          <p:cNvPr id="11" name="Picture 10">
            <a:extLst>
              <a:ext uri="{FF2B5EF4-FFF2-40B4-BE49-F238E27FC236}">
                <a16:creationId xmlns:a16="http://schemas.microsoft.com/office/drawing/2014/main" id="{CC5994D4-296E-FC00-EC8E-3B11CA7881B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078015" y="29816473"/>
            <a:ext cx="5939790" cy="3977005"/>
          </a:xfrm>
          <a:prstGeom prst="rect">
            <a:avLst/>
          </a:prstGeom>
          <a:ln>
            <a:solidFill>
              <a:schemeClr val="tx1"/>
            </a:solidFill>
          </a:ln>
        </p:spPr>
      </p:pic>
      <p:pic>
        <p:nvPicPr>
          <p:cNvPr id="13" name="Picture 12">
            <a:extLst>
              <a:ext uri="{FF2B5EF4-FFF2-40B4-BE49-F238E27FC236}">
                <a16:creationId xmlns:a16="http://schemas.microsoft.com/office/drawing/2014/main" id="{E9EF5AB3-C84E-3D07-F5EB-8F6A524D956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611520" y="29816474"/>
            <a:ext cx="5939790" cy="3977005"/>
          </a:xfrm>
          <a:prstGeom prst="rect">
            <a:avLst/>
          </a:prstGeom>
          <a:ln>
            <a:solidFill>
              <a:schemeClr val="tx1"/>
            </a:solidFill>
          </a:ln>
        </p:spPr>
      </p:pic>
      <p:sp>
        <p:nvSpPr>
          <p:cNvPr id="16" name="Left Brace 15">
            <a:extLst>
              <a:ext uri="{FF2B5EF4-FFF2-40B4-BE49-F238E27FC236}">
                <a16:creationId xmlns:a16="http://schemas.microsoft.com/office/drawing/2014/main" id="{F13C460A-D8D0-1E87-3C8A-5750219B80A8}"/>
              </a:ext>
            </a:extLst>
          </p:cNvPr>
          <p:cNvSpPr/>
          <p:nvPr/>
        </p:nvSpPr>
        <p:spPr>
          <a:xfrm rot="5400000">
            <a:off x="20970479" y="7434606"/>
            <a:ext cx="415463" cy="21235448"/>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dirty="0"/>
          </a:p>
        </p:txBody>
      </p:sp>
      <p:sp>
        <p:nvSpPr>
          <p:cNvPr id="27" name="TextBox 26">
            <a:extLst>
              <a:ext uri="{FF2B5EF4-FFF2-40B4-BE49-F238E27FC236}">
                <a16:creationId xmlns:a16="http://schemas.microsoft.com/office/drawing/2014/main" id="{C4DF1099-AE48-6134-4682-352544DC1DCF}"/>
              </a:ext>
            </a:extLst>
          </p:cNvPr>
          <p:cNvSpPr txBox="1"/>
          <p:nvPr/>
        </p:nvSpPr>
        <p:spPr>
          <a:xfrm>
            <a:off x="18849590" y="17087745"/>
            <a:ext cx="4280339" cy="584775"/>
          </a:xfrm>
          <a:prstGeom prst="rect">
            <a:avLst/>
          </a:prstGeom>
          <a:noFill/>
        </p:spPr>
        <p:txBody>
          <a:bodyPr wrap="none" rtlCol="0">
            <a:spAutoFit/>
          </a:bodyPr>
          <a:lstStyle/>
          <a:p>
            <a:r>
              <a:rPr lang="ro-RO" sz="3200" b="1" dirty="0" err="1">
                <a:latin typeface="Arial" panose="020B0604020202020204" pitchFamily="34" charset="0"/>
                <a:cs typeface="Arial" panose="020B0604020202020204" pitchFamily="34" charset="0"/>
              </a:rPr>
              <a:t>Phenotypic</a:t>
            </a:r>
            <a:r>
              <a:rPr lang="ro-RO" sz="3200" b="1" dirty="0">
                <a:latin typeface="Arial" panose="020B0604020202020204" pitchFamily="34" charset="0"/>
                <a:cs typeface="Arial" panose="020B0604020202020204" pitchFamily="34" charset="0"/>
              </a:rPr>
              <a:t> </a:t>
            </a:r>
            <a:r>
              <a:rPr lang="ro-RO" sz="3200" b="1" dirty="0" err="1">
                <a:latin typeface="Arial" panose="020B0604020202020204" pitchFamily="34" charset="0"/>
                <a:cs typeface="Arial" panose="020B0604020202020204" pitchFamily="34" charset="0"/>
              </a:rPr>
              <a:t>plasticity</a:t>
            </a:r>
            <a:endParaRPr lang="ro-RO" sz="32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5F29A6A-DE56-161C-962F-CEE5CA90F73E}"/>
              </a:ext>
            </a:extLst>
          </p:cNvPr>
          <p:cNvSpPr txBox="1"/>
          <p:nvPr/>
        </p:nvSpPr>
        <p:spPr>
          <a:xfrm>
            <a:off x="2755017" y="17200339"/>
            <a:ext cx="4443845"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Growing performance</a:t>
            </a:r>
          </a:p>
        </p:txBody>
      </p:sp>
      <p:sp>
        <p:nvSpPr>
          <p:cNvPr id="29" name="Left Brace 28">
            <a:extLst>
              <a:ext uri="{FF2B5EF4-FFF2-40B4-BE49-F238E27FC236}">
                <a16:creationId xmlns:a16="http://schemas.microsoft.com/office/drawing/2014/main" id="{962BD71A-E759-D27C-D810-C8ABD0097B44}"/>
              </a:ext>
            </a:extLst>
          </p:cNvPr>
          <p:cNvSpPr/>
          <p:nvPr/>
        </p:nvSpPr>
        <p:spPr>
          <a:xfrm rot="5400000">
            <a:off x="5026543" y="13304363"/>
            <a:ext cx="436427" cy="948827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dirty="0"/>
          </a:p>
        </p:txBody>
      </p:sp>
      <p:sp>
        <p:nvSpPr>
          <p:cNvPr id="30" name="Left Brace 29">
            <a:extLst>
              <a:ext uri="{FF2B5EF4-FFF2-40B4-BE49-F238E27FC236}">
                <a16:creationId xmlns:a16="http://schemas.microsoft.com/office/drawing/2014/main" id="{122F0C97-D8FD-5204-2D4A-913623BFCBF5}"/>
              </a:ext>
            </a:extLst>
          </p:cNvPr>
          <p:cNvSpPr/>
          <p:nvPr/>
        </p:nvSpPr>
        <p:spPr>
          <a:xfrm rot="5400000">
            <a:off x="13134974" y="23314478"/>
            <a:ext cx="421772" cy="1241089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dirty="0"/>
          </a:p>
        </p:txBody>
      </p:sp>
      <p:sp>
        <p:nvSpPr>
          <p:cNvPr id="31" name="Left Brace 30">
            <a:extLst>
              <a:ext uri="{FF2B5EF4-FFF2-40B4-BE49-F238E27FC236}">
                <a16:creationId xmlns:a16="http://schemas.microsoft.com/office/drawing/2014/main" id="{73DFEB56-5F0D-E104-960B-A8F74B5DD234}"/>
              </a:ext>
            </a:extLst>
          </p:cNvPr>
          <p:cNvSpPr/>
          <p:nvPr/>
        </p:nvSpPr>
        <p:spPr>
          <a:xfrm rot="5400000">
            <a:off x="25742899" y="23434210"/>
            <a:ext cx="404570" cy="12145240"/>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dirty="0"/>
          </a:p>
        </p:txBody>
      </p:sp>
      <p:sp>
        <p:nvSpPr>
          <p:cNvPr id="32" name="Left Brace 31">
            <a:extLst>
              <a:ext uri="{FF2B5EF4-FFF2-40B4-BE49-F238E27FC236}">
                <a16:creationId xmlns:a16="http://schemas.microsoft.com/office/drawing/2014/main" id="{7C619456-0462-19B8-96CF-9D6B8E4BCFEA}"/>
              </a:ext>
            </a:extLst>
          </p:cNvPr>
          <p:cNvSpPr/>
          <p:nvPr/>
        </p:nvSpPr>
        <p:spPr>
          <a:xfrm rot="5400000">
            <a:off x="3452221" y="26492340"/>
            <a:ext cx="404569" cy="6037969"/>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dirty="0"/>
          </a:p>
        </p:txBody>
      </p:sp>
      <p:sp>
        <p:nvSpPr>
          <p:cNvPr id="33" name="TextBox 32">
            <a:extLst>
              <a:ext uri="{FF2B5EF4-FFF2-40B4-BE49-F238E27FC236}">
                <a16:creationId xmlns:a16="http://schemas.microsoft.com/office/drawing/2014/main" id="{4F41E79E-EC91-F59D-BE87-5012287CDDCB}"/>
              </a:ext>
            </a:extLst>
          </p:cNvPr>
          <p:cNvSpPr txBox="1"/>
          <p:nvPr/>
        </p:nvSpPr>
        <p:spPr>
          <a:xfrm>
            <a:off x="25081518" y="28809293"/>
            <a:ext cx="1727332"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RCP 8.5</a:t>
            </a:r>
          </a:p>
        </p:txBody>
      </p:sp>
      <p:sp>
        <p:nvSpPr>
          <p:cNvPr id="34" name="TextBox 33">
            <a:extLst>
              <a:ext uri="{FF2B5EF4-FFF2-40B4-BE49-F238E27FC236}">
                <a16:creationId xmlns:a16="http://schemas.microsoft.com/office/drawing/2014/main" id="{15094399-C2A0-7059-F979-1B63A756EF74}"/>
              </a:ext>
            </a:extLst>
          </p:cNvPr>
          <p:cNvSpPr txBox="1"/>
          <p:nvPr/>
        </p:nvSpPr>
        <p:spPr>
          <a:xfrm>
            <a:off x="12482194" y="28719770"/>
            <a:ext cx="1727332"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RCP 4.5</a:t>
            </a:r>
          </a:p>
        </p:txBody>
      </p:sp>
      <p:sp>
        <p:nvSpPr>
          <p:cNvPr id="35" name="TextBox 34">
            <a:extLst>
              <a:ext uri="{FF2B5EF4-FFF2-40B4-BE49-F238E27FC236}">
                <a16:creationId xmlns:a16="http://schemas.microsoft.com/office/drawing/2014/main" id="{DD14B7CB-4110-0901-9762-6129B403B28F}"/>
              </a:ext>
            </a:extLst>
          </p:cNvPr>
          <p:cNvSpPr txBox="1"/>
          <p:nvPr/>
        </p:nvSpPr>
        <p:spPr>
          <a:xfrm>
            <a:off x="1878044" y="28719770"/>
            <a:ext cx="3031599"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Current period</a:t>
            </a:r>
          </a:p>
        </p:txBody>
      </p:sp>
      <p:sp>
        <p:nvSpPr>
          <p:cNvPr id="36" name="TextBox 35">
            <a:extLst>
              <a:ext uri="{FF2B5EF4-FFF2-40B4-BE49-F238E27FC236}">
                <a16:creationId xmlns:a16="http://schemas.microsoft.com/office/drawing/2014/main" id="{4C155D91-E0CC-2F9B-40FD-4C02D588E9B8}"/>
              </a:ext>
            </a:extLst>
          </p:cNvPr>
          <p:cNvSpPr txBox="1"/>
          <p:nvPr/>
        </p:nvSpPr>
        <p:spPr>
          <a:xfrm>
            <a:off x="2922931" y="33793477"/>
            <a:ext cx="4780476"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2021 </a:t>
            </a:r>
            <a:r>
              <a:rPr lang="ro-RO" sz="2800" b="1" dirty="0">
                <a:latin typeface="Arial" panose="020B0604020202020204" pitchFamily="34" charset="0"/>
                <a:cs typeface="Arial" panose="020B0604020202020204" pitchFamily="34" charset="0"/>
              </a:rPr>
              <a:t>(</a:t>
            </a:r>
            <a:r>
              <a:rPr lang="ro-RO" sz="2800" b="1" dirty="0" err="1">
                <a:solidFill>
                  <a:srgbClr val="FF0000"/>
                </a:solidFill>
                <a:latin typeface="Arial" panose="020B0604020202020204" pitchFamily="34" charset="0"/>
                <a:cs typeface="Arial" panose="020B0604020202020204" pitchFamily="34" charset="0"/>
              </a:rPr>
              <a:t>current</a:t>
            </a:r>
            <a:r>
              <a:rPr lang="ro-RO" sz="2800" b="1" dirty="0">
                <a:solidFill>
                  <a:srgbClr val="FF0000"/>
                </a:solidFill>
                <a:latin typeface="Arial" panose="020B0604020202020204" pitchFamily="34" charset="0"/>
                <a:cs typeface="Arial" panose="020B0604020202020204" pitchFamily="34" charset="0"/>
              </a:rPr>
              <a:t> </a:t>
            </a:r>
            <a:r>
              <a:rPr lang="ro-RO" sz="2800" b="1" dirty="0" err="1">
                <a:solidFill>
                  <a:srgbClr val="FF0000"/>
                </a:solidFill>
                <a:latin typeface="Arial" panose="020B0604020202020204" pitchFamily="34" charset="0"/>
                <a:cs typeface="Arial" panose="020B0604020202020204" pitchFamily="34" charset="0"/>
              </a:rPr>
              <a:t>distribution</a:t>
            </a:r>
            <a:r>
              <a:rPr lang="ro-RO" sz="3200" b="1" dirty="0">
                <a:latin typeface="Arial" panose="020B0604020202020204" pitchFamily="34" charset="0"/>
                <a:cs typeface="Arial" panose="020B0604020202020204" pitchFamily="34" charset="0"/>
              </a:rPr>
              <a:t>)</a:t>
            </a:r>
          </a:p>
        </p:txBody>
      </p:sp>
      <p:sp>
        <p:nvSpPr>
          <p:cNvPr id="37" name="TextBox 36">
            <a:extLst>
              <a:ext uri="{FF2B5EF4-FFF2-40B4-BE49-F238E27FC236}">
                <a16:creationId xmlns:a16="http://schemas.microsoft.com/office/drawing/2014/main" id="{9F576E8A-5012-AE49-0399-979B57A175D9}"/>
              </a:ext>
            </a:extLst>
          </p:cNvPr>
          <p:cNvSpPr txBox="1"/>
          <p:nvPr/>
        </p:nvSpPr>
        <p:spPr>
          <a:xfrm>
            <a:off x="9137521" y="33839594"/>
            <a:ext cx="2141933"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2021-2040</a:t>
            </a:r>
          </a:p>
        </p:txBody>
      </p:sp>
      <p:sp>
        <p:nvSpPr>
          <p:cNvPr id="38" name="TextBox 37">
            <a:extLst>
              <a:ext uri="{FF2B5EF4-FFF2-40B4-BE49-F238E27FC236}">
                <a16:creationId xmlns:a16="http://schemas.microsoft.com/office/drawing/2014/main" id="{C61A7EE4-F223-89FB-B94A-2472455CBF77}"/>
              </a:ext>
            </a:extLst>
          </p:cNvPr>
          <p:cNvSpPr txBox="1"/>
          <p:nvPr/>
        </p:nvSpPr>
        <p:spPr>
          <a:xfrm>
            <a:off x="21813463" y="33784252"/>
            <a:ext cx="2141933"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2021-2040</a:t>
            </a:r>
          </a:p>
        </p:txBody>
      </p:sp>
      <p:sp>
        <p:nvSpPr>
          <p:cNvPr id="39" name="TextBox 38">
            <a:extLst>
              <a:ext uri="{FF2B5EF4-FFF2-40B4-BE49-F238E27FC236}">
                <a16:creationId xmlns:a16="http://schemas.microsoft.com/office/drawing/2014/main" id="{5DB79FA3-1A0F-8B35-E5BC-D87CAC177B54}"/>
              </a:ext>
            </a:extLst>
          </p:cNvPr>
          <p:cNvSpPr txBox="1"/>
          <p:nvPr/>
        </p:nvSpPr>
        <p:spPr>
          <a:xfrm>
            <a:off x="27976943" y="33799326"/>
            <a:ext cx="2141933"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2081-2100</a:t>
            </a:r>
          </a:p>
        </p:txBody>
      </p:sp>
      <p:sp>
        <p:nvSpPr>
          <p:cNvPr id="40" name="TextBox 39">
            <a:extLst>
              <a:ext uri="{FF2B5EF4-FFF2-40B4-BE49-F238E27FC236}">
                <a16:creationId xmlns:a16="http://schemas.microsoft.com/office/drawing/2014/main" id="{EF06BF26-697B-5538-3783-F3C524D80A47}"/>
              </a:ext>
            </a:extLst>
          </p:cNvPr>
          <p:cNvSpPr txBox="1"/>
          <p:nvPr/>
        </p:nvSpPr>
        <p:spPr>
          <a:xfrm>
            <a:off x="15475492" y="33788798"/>
            <a:ext cx="2141933" cy="584775"/>
          </a:xfrm>
          <a:prstGeom prst="rect">
            <a:avLst/>
          </a:prstGeom>
          <a:noFill/>
        </p:spPr>
        <p:txBody>
          <a:bodyPr wrap="none" rtlCol="0">
            <a:spAutoFit/>
          </a:bodyPr>
          <a:lstStyle/>
          <a:p>
            <a:r>
              <a:rPr lang="ro-RO" sz="3200" b="1" dirty="0">
                <a:latin typeface="Arial" panose="020B0604020202020204" pitchFamily="34" charset="0"/>
                <a:cs typeface="Arial" panose="020B0604020202020204" pitchFamily="34" charset="0"/>
              </a:rPr>
              <a:t>2081-2100</a:t>
            </a:r>
          </a:p>
        </p:txBody>
      </p:sp>
      <p:sp>
        <p:nvSpPr>
          <p:cNvPr id="14" name="TextBox 13">
            <a:extLst>
              <a:ext uri="{FF2B5EF4-FFF2-40B4-BE49-F238E27FC236}">
                <a16:creationId xmlns:a16="http://schemas.microsoft.com/office/drawing/2014/main" id="{8EBB8B3F-8F48-CEC4-9EC1-7F1F51621B3B}"/>
              </a:ext>
            </a:extLst>
          </p:cNvPr>
          <p:cNvSpPr txBox="1"/>
          <p:nvPr/>
        </p:nvSpPr>
        <p:spPr>
          <a:xfrm>
            <a:off x="15904098" y="18608787"/>
            <a:ext cx="649705" cy="338554"/>
          </a:xfrm>
          <a:prstGeom prst="rect">
            <a:avLst/>
          </a:prstGeom>
          <a:noFill/>
        </p:spPr>
        <p:txBody>
          <a:bodyPr wrap="square" rtlCol="0">
            <a:spAutoFit/>
          </a:bodyPr>
          <a:lstStyle/>
          <a:p>
            <a:r>
              <a:rPr lang="ro-RO" sz="1600" dirty="0">
                <a:latin typeface="Arial" panose="020B0604020202020204" pitchFamily="34" charset="0"/>
                <a:cs typeface="Arial" panose="020B0604020202020204" pitchFamily="34" charset="0"/>
              </a:rPr>
              <a:t>1995</a:t>
            </a:r>
          </a:p>
        </p:txBody>
      </p:sp>
      <p:sp>
        <p:nvSpPr>
          <p:cNvPr id="15" name="TextBox 14">
            <a:extLst>
              <a:ext uri="{FF2B5EF4-FFF2-40B4-BE49-F238E27FC236}">
                <a16:creationId xmlns:a16="http://schemas.microsoft.com/office/drawing/2014/main" id="{43498F34-A10A-E22D-2DD7-DAAEFA83C4E2}"/>
              </a:ext>
            </a:extLst>
          </p:cNvPr>
          <p:cNvSpPr txBox="1"/>
          <p:nvPr/>
        </p:nvSpPr>
        <p:spPr>
          <a:xfrm>
            <a:off x="26147697" y="18539247"/>
            <a:ext cx="649705" cy="338554"/>
          </a:xfrm>
          <a:prstGeom prst="rect">
            <a:avLst/>
          </a:prstGeom>
          <a:noFill/>
        </p:spPr>
        <p:txBody>
          <a:bodyPr wrap="square" rtlCol="0">
            <a:spAutoFit/>
          </a:bodyPr>
          <a:lstStyle/>
          <a:p>
            <a:r>
              <a:rPr lang="ro-RO" sz="1600" dirty="0">
                <a:latin typeface="Arial" panose="020B0604020202020204" pitchFamily="34" charset="0"/>
                <a:cs typeface="Arial" panose="020B0604020202020204" pitchFamily="34" charset="0"/>
              </a:rPr>
              <a:t>1998</a:t>
            </a:r>
          </a:p>
        </p:txBody>
      </p:sp>
      <p:pic>
        <p:nvPicPr>
          <p:cNvPr id="42" name="Picture 41">
            <a:extLst>
              <a:ext uri="{FF2B5EF4-FFF2-40B4-BE49-F238E27FC236}">
                <a16:creationId xmlns:a16="http://schemas.microsoft.com/office/drawing/2014/main" id="{80C5CCF2-780D-3351-0E74-141FE269C8BE}"/>
              </a:ext>
            </a:extLst>
          </p:cNvPr>
          <p:cNvPicPr>
            <a:picLocks noChangeAspect="1"/>
          </p:cNvPicPr>
          <p:nvPr/>
        </p:nvPicPr>
        <p:blipFill>
          <a:blip r:embed="rId14"/>
          <a:stretch>
            <a:fillRect/>
          </a:stretch>
        </p:blipFill>
        <p:spPr>
          <a:xfrm>
            <a:off x="16845366" y="27422707"/>
            <a:ext cx="8607600" cy="1279229"/>
          </a:xfrm>
          <a:prstGeom prst="rect">
            <a:avLst/>
          </a:prstGeom>
        </p:spPr>
      </p:pic>
    </p:spTree>
    <p:extLst>
      <p:ext uri="{BB962C8B-B14F-4D97-AF65-F5344CB8AC3E}">
        <p14:creationId xmlns:p14="http://schemas.microsoft.com/office/powerpoint/2010/main" val="2260547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1317</TotalTime>
  <Words>835</Words>
  <Application>Microsoft Office PowerPoint</Application>
  <PresentationFormat>Custom</PresentationFormat>
  <Paragraphs>55</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Black</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Ioana</cp:lastModifiedBy>
  <cp:revision>170</cp:revision>
  <cp:lastPrinted>2020-03-30T08:43:16Z</cp:lastPrinted>
  <dcterms:created xsi:type="dcterms:W3CDTF">2015-08-26T05:25:30Z</dcterms:created>
  <dcterms:modified xsi:type="dcterms:W3CDTF">2026-05-15T06:54:18Z</dcterms:modified>
</cp:coreProperties>
</file>